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49" r:id="rId2"/>
  </p:sldMasterIdLst>
  <p:notesMasterIdLst>
    <p:notesMasterId r:id="rId6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7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9" r:id="rId60"/>
    <p:sldId id="318" r:id="rId61"/>
  </p:sldIdLst>
  <p:sldSz cx="9144000" cy="6858000" type="screen4x3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1pPr>
    <a:lvl2pPr marL="742950" indent="-28575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2pPr>
    <a:lvl3pPr marL="11430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3pPr>
    <a:lvl4pPr marL="16002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4pPr>
    <a:lvl5pPr marL="2057400" indent="-228600" algn="l" defTabSz="457200" rtl="0" eaLnBrk="0" fontAlgn="base" hangingPunct="0"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bg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-272" y="-11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1"/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3886200" y="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sldImg"/>
          </p:nvPr>
        </p:nvSpPr>
        <p:spPr bwMode="auto">
          <a:xfrm>
            <a:off x="1143000" y="685800"/>
            <a:ext cx="4570413" cy="3427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/>
          </p:nvPr>
        </p:nvSpPr>
        <p:spPr bwMode="auto">
          <a:xfrm>
            <a:off x="914400" y="4343400"/>
            <a:ext cx="5027613" cy="411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3886200" y="8686800"/>
            <a:ext cx="29702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2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7D059A9B-5387-AD42-ACE1-8AFEF92A2C9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4374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1790DDE-E9ED-E54A-860E-C9371B06A112}" type="slidenum">
              <a:rPr lang="en-US"/>
              <a:pPr/>
              <a:t>1</a:t>
            </a:fld>
            <a:endParaRPr lang="en-US"/>
          </a:p>
        </p:txBody>
      </p:sp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610" name="Text Box 2"/>
          <p:cNvSpPr txBox="1">
            <a:spLocks noChangeArrowheads="1"/>
          </p:cNvSpPr>
          <p:nvPr>
            <p:ph type="body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173DFD0-7360-6841-A9FE-B54B8675BE8F}" type="slidenum">
              <a:rPr lang="en-US"/>
              <a:pPr/>
              <a:t>10</a:t>
            </a:fld>
            <a:endParaRPr lang="en-US"/>
          </a:p>
        </p:txBody>
      </p:sp>
      <p:sp>
        <p:nvSpPr>
          <p:cNvPr id="808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08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7EB67AF-DF40-2C4C-8C07-2A8E6EC1DC83}" type="slidenum">
              <a:rPr lang="en-US"/>
              <a:pPr/>
              <a:t>11</a:t>
            </a:fld>
            <a:endParaRPr lang="en-US"/>
          </a:p>
        </p:txBody>
      </p:sp>
      <p:sp>
        <p:nvSpPr>
          <p:cNvPr id="839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39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4AFE582-A19F-E248-B520-BF2C9676E7F3}" type="slidenum">
              <a:rPr lang="en-US"/>
              <a:pPr/>
              <a:t>12</a:t>
            </a:fld>
            <a:endParaRPr lang="en-US"/>
          </a:p>
        </p:txBody>
      </p:sp>
      <p:sp>
        <p:nvSpPr>
          <p:cNvPr id="849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49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8EBAE9-1201-B34F-8086-E6A7EA8D52C4}" type="slidenum">
              <a:rPr lang="en-US"/>
              <a:pPr/>
              <a:t>13</a:t>
            </a:fld>
            <a:endParaRPr lang="en-US"/>
          </a:p>
        </p:txBody>
      </p:sp>
      <p:sp>
        <p:nvSpPr>
          <p:cNvPr id="860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60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1ECDC2-C8C8-194A-B1E3-29B36D968AB6}" type="slidenum">
              <a:rPr lang="en-US"/>
              <a:pPr/>
              <a:t>14</a:t>
            </a:fld>
            <a:endParaRPr lang="en-US"/>
          </a:p>
        </p:txBody>
      </p:sp>
      <p:sp>
        <p:nvSpPr>
          <p:cNvPr id="870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70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28F983-2321-C246-9915-21DD5B049E21}" type="slidenum">
              <a:rPr lang="en-US"/>
              <a:pPr/>
              <a:t>15</a:t>
            </a:fld>
            <a:endParaRPr lang="en-US"/>
          </a:p>
        </p:txBody>
      </p:sp>
      <p:sp>
        <p:nvSpPr>
          <p:cNvPr id="880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80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0B09D49-BA2B-794C-B9DC-934394BE52A6}" type="slidenum">
              <a:rPr lang="en-US"/>
              <a:pPr/>
              <a:t>16</a:t>
            </a:fld>
            <a:endParaRPr lang="en-US"/>
          </a:p>
        </p:txBody>
      </p:sp>
      <p:sp>
        <p:nvSpPr>
          <p:cNvPr id="890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890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CE5AAD6-CC85-7340-981E-2A6D2626C797}" type="slidenum">
              <a:rPr lang="en-US"/>
              <a:pPr/>
              <a:t>17</a:t>
            </a:fld>
            <a:endParaRPr lang="en-US"/>
          </a:p>
        </p:txBody>
      </p:sp>
      <p:sp>
        <p:nvSpPr>
          <p:cNvPr id="901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01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3D66CBD-487F-664C-A7E6-2E350CDE95AF}" type="slidenum">
              <a:rPr lang="en-US"/>
              <a:pPr/>
              <a:t>18</a:t>
            </a:fld>
            <a:endParaRPr lang="en-US"/>
          </a:p>
        </p:txBody>
      </p:sp>
      <p:sp>
        <p:nvSpPr>
          <p:cNvPr id="911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11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1C10057-F4F7-AB43-BE23-0326E442A501}" type="slidenum">
              <a:rPr lang="en-US"/>
              <a:pPr/>
              <a:t>19</a:t>
            </a:fld>
            <a:endParaRPr lang="en-US"/>
          </a:p>
        </p:txBody>
      </p:sp>
      <p:sp>
        <p:nvSpPr>
          <p:cNvPr id="921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21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96DDF9-5FD6-D54C-B15B-4DCDC0F08CD1}" type="slidenum">
              <a:rPr lang="en-US"/>
              <a:pPr/>
              <a:t>2</a:t>
            </a:fld>
            <a:endParaRPr lang="en-US"/>
          </a:p>
        </p:txBody>
      </p:sp>
      <p:sp>
        <p:nvSpPr>
          <p:cNvPr id="696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696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6B14A38-ADAC-B24F-8C9C-D806EDACB1E8}" type="slidenum">
              <a:rPr lang="en-US"/>
              <a:pPr/>
              <a:t>20</a:t>
            </a:fld>
            <a:endParaRPr lang="en-US"/>
          </a:p>
        </p:txBody>
      </p:sp>
      <p:sp>
        <p:nvSpPr>
          <p:cNvPr id="931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31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6657170-B78E-7746-BC04-EF12B3CE98DE}" type="slidenum">
              <a:rPr lang="en-US"/>
              <a:pPr/>
              <a:t>21</a:t>
            </a:fld>
            <a:endParaRPr lang="en-US"/>
          </a:p>
        </p:txBody>
      </p:sp>
      <p:sp>
        <p:nvSpPr>
          <p:cNvPr id="942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42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94549AA-903C-E540-A370-ABB52645FBEB}" type="slidenum">
              <a:rPr lang="en-US"/>
              <a:pPr/>
              <a:t>22</a:t>
            </a:fld>
            <a:endParaRPr lang="en-US"/>
          </a:p>
        </p:txBody>
      </p:sp>
      <p:sp>
        <p:nvSpPr>
          <p:cNvPr id="952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52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0C077E5-99AA-234A-A493-3768A40A0F87}" type="slidenum">
              <a:rPr lang="en-US"/>
              <a:pPr/>
              <a:t>23</a:t>
            </a:fld>
            <a:endParaRPr lang="en-US"/>
          </a:p>
        </p:txBody>
      </p:sp>
      <p:sp>
        <p:nvSpPr>
          <p:cNvPr id="962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62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DDDEC88-D7E3-B24D-AD15-E5436031E2C2}" type="slidenum">
              <a:rPr lang="en-US"/>
              <a:pPr/>
              <a:t>24</a:t>
            </a:fld>
            <a:endParaRPr lang="en-US"/>
          </a:p>
        </p:txBody>
      </p:sp>
      <p:sp>
        <p:nvSpPr>
          <p:cNvPr id="972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72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3FFB0D-87AF-984B-99F3-C7C7124A28B4}" type="slidenum">
              <a:rPr lang="en-US"/>
              <a:pPr/>
              <a:t>25</a:t>
            </a:fld>
            <a:endParaRPr lang="en-US"/>
          </a:p>
        </p:txBody>
      </p:sp>
      <p:sp>
        <p:nvSpPr>
          <p:cNvPr id="983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83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3AFE10E-26C9-3946-BFA9-48C5BE61AA72}" type="slidenum">
              <a:rPr lang="en-US"/>
              <a:pPr/>
              <a:t>26</a:t>
            </a:fld>
            <a:endParaRPr lang="en-US"/>
          </a:p>
        </p:txBody>
      </p:sp>
      <p:sp>
        <p:nvSpPr>
          <p:cNvPr id="993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993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FAB03FF-10D1-5445-838D-A4096453148D}" type="slidenum">
              <a:rPr lang="en-US"/>
              <a:pPr/>
              <a:t>27</a:t>
            </a:fld>
            <a:endParaRPr lang="en-US"/>
          </a:p>
        </p:txBody>
      </p:sp>
      <p:sp>
        <p:nvSpPr>
          <p:cNvPr id="1003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03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A5B676A-3B2D-AE45-9CF0-4FB92A69989A}" type="slidenum">
              <a:rPr lang="en-US"/>
              <a:pPr/>
              <a:t>28</a:t>
            </a:fld>
            <a:endParaRPr lang="en-US"/>
          </a:p>
        </p:txBody>
      </p:sp>
      <p:sp>
        <p:nvSpPr>
          <p:cNvPr id="1013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13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817F181-5969-5945-9E21-4B3211D6A46D}" type="slidenum">
              <a:rPr lang="en-US"/>
              <a:pPr/>
              <a:t>29</a:t>
            </a:fld>
            <a:endParaRPr lang="en-US"/>
          </a:p>
        </p:txBody>
      </p:sp>
      <p:sp>
        <p:nvSpPr>
          <p:cNvPr id="1024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24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7B3A952-1BD4-D840-ACC3-4ED86582B46B}" type="slidenum">
              <a:rPr lang="en-US"/>
              <a:pPr/>
              <a:t>3</a:t>
            </a:fld>
            <a:endParaRPr lang="en-US"/>
          </a:p>
        </p:txBody>
      </p:sp>
      <p:sp>
        <p:nvSpPr>
          <p:cNvPr id="706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06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5F42BC-BB28-9845-B223-BFF3F120E3EA}" type="slidenum">
              <a:rPr lang="en-US"/>
              <a:pPr/>
              <a:t>30</a:t>
            </a:fld>
            <a:endParaRPr lang="en-US"/>
          </a:p>
        </p:txBody>
      </p:sp>
      <p:sp>
        <p:nvSpPr>
          <p:cNvPr id="1034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34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785C9B-2C11-8840-888D-EB89841EE957}" type="slidenum">
              <a:rPr lang="en-US"/>
              <a:pPr/>
              <a:t>31</a:t>
            </a:fld>
            <a:endParaRPr lang="en-US"/>
          </a:p>
        </p:txBody>
      </p:sp>
      <p:sp>
        <p:nvSpPr>
          <p:cNvPr id="1044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44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C11503F-5DFB-3745-9F8F-90EE4646E1FA}" type="slidenum">
              <a:rPr lang="en-US"/>
              <a:pPr/>
              <a:t>32</a:t>
            </a:fld>
            <a:endParaRPr lang="en-US"/>
          </a:p>
        </p:txBody>
      </p:sp>
      <p:sp>
        <p:nvSpPr>
          <p:cNvPr id="1054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54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B9065D-C4C1-2041-849B-C5B1EA0DF594}" type="slidenum">
              <a:rPr lang="en-US"/>
              <a:pPr/>
              <a:t>33</a:t>
            </a:fld>
            <a:endParaRPr lang="en-US"/>
          </a:p>
        </p:txBody>
      </p:sp>
      <p:sp>
        <p:nvSpPr>
          <p:cNvPr id="1064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64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1948646-2B84-B44C-8EA8-D5462C62D4AE}" type="slidenum">
              <a:rPr lang="en-US"/>
              <a:pPr/>
              <a:t>34</a:t>
            </a:fld>
            <a:endParaRPr lang="en-US"/>
          </a:p>
        </p:txBody>
      </p:sp>
      <p:sp>
        <p:nvSpPr>
          <p:cNvPr id="10752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752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BC7A61-FBB5-5D4A-BDC8-D047352623E5}" type="slidenum">
              <a:rPr lang="en-US"/>
              <a:pPr/>
              <a:t>35</a:t>
            </a:fld>
            <a:endParaRPr lang="en-US"/>
          </a:p>
        </p:txBody>
      </p:sp>
      <p:sp>
        <p:nvSpPr>
          <p:cNvPr id="10854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854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3B1B957-C41D-1C4B-92D6-519EF48364F9}" type="slidenum">
              <a:rPr lang="en-US"/>
              <a:pPr/>
              <a:t>36</a:t>
            </a:fld>
            <a:endParaRPr lang="en-US"/>
          </a:p>
        </p:txBody>
      </p:sp>
      <p:sp>
        <p:nvSpPr>
          <p:cNvPr id="10956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0957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2DF07F-045B-3344-B7C9-BBD36AF77168}" type="slidenum">
              <a:rPr lang="en-US"/>
              <a:pPr/>
              <a:t>37</a:t>
            </a:fld>
            <a:endParaRPr lang="en-US"/>
          </a:p>
        </p:txBody>
      </p:sp>
      <p:sp>
        <p:nvSpPr>
          <p:cNvPr id="11059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059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2C1885D-370F-5246-8764-FB98FC8384A1}" type="slidenum">
              <a:rPr lang="en-US"/>
              <a:pPr/>
              <a:t>38</a:t>
            </a:fld>
            <a:endParaRPr lang="en-US"/>
          </a:p>
        </p:txBody>
      </p:sp>
      <p:sp>
        <p:nvSpPr>
          <p:cNvPr id="11161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161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82A3FB1-4CAA-D74F-AB06-014E1ECF04B0}" type="slidenum">
              <a:rPr lang="en-US"/>
              <a:pPr/>
              <a:t>39</a:t>
            </a:fld>
            <a:endParaRPr lang="en-US"/>
          </a:p>
        </p:txBody>
      </p:sp>
      <p:sp>
        <p:nvSpPr>
          <p:cNvPr id="11264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264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B966942-1140-0C44-A2BB-B2383510F68D}" type="slidenum">
              <a:rPr lang="en-US"/>
              <a:pPr/>
              <a:t>4</a:t>
            </a:fld>
            <a:endParaRPr lang="en-US"/>
          </a:p>
        </p:txBody>
      </p:sp>
      <p:sp>
        <p:nvSpPr>
          <p:cNvPr id="716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16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B5B8CB6-A45A-464C-955C-CC179D1FADED}" type="slidenum">
              <a:rPr lang="en-US"/>
              <a:pPr/>
              <a:t>40</a:t>
            </a:fld>
            <a:endParaRPr lang="en-US"/>
          </a:p>
        </p:txBody>
      </p:sp>
      <p:sp>
        <p:nvSpPr>
          <p:cNvPr id="11366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366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2728408-ABA9-3845-9182-4CD7281FDEAA}" type="slidenum">
              <a:rPr lang="en-US"/>
              <a:pPr/>
              <a:t>41</a:t>
            </a:fld>
            <a:endParaRPr lang="en-US"/>
          </a:p>
        </p:txBody>
      </p:sp>
      <p:sp>
        <p:nvSpPr>
          <p:cNvPr id="11468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469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615896-D4EE-204C-BF83-DA239828FBA9}" type="slidenum">
              <a:rPr lang="en-US"/>
              <a:pPr/>
              <a:t>42</a:t>
            </a:fld>
            <a:endParaRPr lang="en-US"/>
          </a:p>
        </p:txBody>
      </p:sp>
      <p:sp>
        <p:nvSpPr>
          <p:cNvPr id="11571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571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2C62E47-3994-B549-92BB-F05A15D4DE46}" type="slidenum">
              <a:rPr lang="en-US"/>
              <a:pPr/>
              <a:t>43</a:t>
            </a:fld>
            <a:endParaRPr lang="en-US"/>
          </a:p>
        </p:txBody>
      </p:sp>
      <p:sp>
        <p:nvSpPr>
          <p:cNvPr id="11673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673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19AC29F-2E80-8146-8F17-0735DD1FE285}" type="slidenum">
              <a:rPr lang="en-US"/>
              <a:pPr/>
              <a:t>44</a:t>
            </a:fld>
            <a:endParaRPr lang="en-US"/>
          </a:p>
        </p:txBody>
      </p:sp>
      <p:sp>
        <p:nvSpPr>
          <p:cNvPr id="11776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776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75C849D-F2CD-FE41-BA53-0F9B1739D9B1}" type="slidenum">
              <a:rPr lang="en-US"/>
              <a:pPr/>
              <a:t>45</a:t>
            </a:fld>
            <a:endParaRPr lang="en-US"/>
          </a:p>
        </p:txBody>
      </p:sp>
      <p:sp>
        <p:nvSpPr>
          <p:cNvPr id="11878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878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9DF8855-F051-2C46-A44D-2401346A1CF0}" type="slidenum">
              <a:rPr lang="en-US"/>
              <a:pPr/>
              <a:t>46</a:t>
            </a:fld>
            <a:endParaRPr lang="en-US"/>
          </a:p>
        </p:txBody>
      </p:sp>
      <p:sp>
        <p:nvSpPr>
          <p:cNvPr id="11980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1981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33B4104-4B06-D94C-8AC1-533729DAC44A}" type="slidenum">
              <a:rPr lang="en-US"/>
              <a:pPr/>
              <a:t>47</a:t>
            </a:fld>
            <a:endParaRPr lang="en-US"/>
          </a:p>
        </p:txBody>
      </p:sp>
      <p:sp>
        <p:nvSpPr>
          <p:cNvPr id="12083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083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D00E14-30AB-4845-979A-FC4BE6B1F212}" type="slidenum">
              <a:rPr lang="en-US"/>
              <a:pPr/>
              <a:t>48</a:t>
            </a:fld>
            <a:endParaRPr lang="en-US"/>
          </a:p>
        </p:txBody>
      </p:sp>
      <p:sp>
        <p:nvSpPr>
          <p:cNvPr id="12185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185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4BB2676-94F6-0B46-B6F6-840500C04594}" type="slidenum">
              <a:rPr lang="en-US"/>
              <a:pPr/>
              <a:t>49</a:t>
            </a:fld>
            <a:endParaRPr lang="en-US"/>
          </a:p>
        </p:txBody>
      </p:sp>
      <p:sp>
        <p:nvSpPr>
          <p:cNvPr id="12288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288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38C5532-8CA0-3242-943D-B43B6B0D9733}" type="slidenum">
              <a:rPr lang="en-US"/>
              <a:pPr/>
              <a:t>5</a:t>
            </a:fld>
            <a:endParaRPr lang="en-US"/>
          </a:p>
        </p:txBody>
      </p:sp>
      <p:sp>
        <p:nvSpPr>
          <p:cNvPr id="727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27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B3A119F-C039-3F48-B2D4-12F7C0A357F0}" type="slidenum">
              <a:rPr lang="en-US"/>
              <a:pPr/>
              <a:t>50</a:t>
            </a:fld>
            <a:endParaRPr lang="en-US"/>
          </a:p>
        </p:txBody>
      </p:sp>
      <p:sp>
        <p:nvSpPr>
          <p:cNvPr id="12390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390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EEF9F76-2094-4545-B696-2E827744C22C}" type="slidenum">
              <a:rPr lang="en-US"/>
              <a:pPr/>
              <a:t>51</a:t>
            </a:fld>
            <a:endParaRPr lang="en-US"/>
          </a:p>
        </p:txBody>
      </p:sp>
      <p:sp>
        <p:nvSpPr>
          <p:cNvPr id="1249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49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735FAD-2797-BA4C-A3A7-25E3C4A2255A}" type="slidenum">
              <a:rPr lang="en-US"/>
              <a:pPr/>
              <a:t>52</a:t>
            </a:fld>
            <a:endParaRPr lang="en-US"/>
          </a:p>
        </p:txBody>
      </p:sp>
      <p:sp>
        <p:nvSpPr>
          <p:cNvPr id="1259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59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F151935-58DC-4A48-9AAF-EF5B2DAFD304}" type="slidenum">
              <a:rPr lang="en-US"/>
              <a:pPr/>
              <a:t>53</a:t>
            </a:fld>
            <a:endParaRPr lang="en-US"/>
          </a:p>
        </p:txBody>
      </p:sp>
      <p:sp>
        <p:nvSpPr>
          <p:cNvPr id="12697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697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F152A4-0C0F-254B-8068-1FCD35F5087B}" type="slidenum">
              <a:rPr lang="en-US"/>
              <a:pPr/>
              <a:t>54</a:t>
            </a:fld>
            <a:endParaRPr lang="en-US"/>
          </a:p>
        </p:txBody>
      </p:sp>
      <p:sp>
        <p:nvSpPr>
          <p:cNvPr id="1280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80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590441E-2820-4D4A-ABF4-7D65DC76FB23}" type="slidenum">
              <a:rPr lang="en-US"/>
              <a:pPr/>
              <a:t>55</a:t>
            </a:fld>
            <a:endParaRPr lang="en-US"/>
          </a:p>
        </p:txBody>
      </p:sp>
      <p:sp>
        <p:nvSpPr>
          <p:cNvPr id="129025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29026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F16516-A8AC-7840-9F3B-2B72F8C0ED3E}" type="slidenum">
              <a:rPr lang="en-US"/>
              <a:pPr/>
              <a:t>56</a:t>
            </a:fld>
            <a:endParaRPr lang="en-US"/>
          </a:p>
        </p:txBody>
      </p:sp>
      <p:sp>
        <p:nvSpPr>
          <p:cNvPr id="13004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005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BA0CCEC-067D-0F42-BAB6-3703E7F27248}" type="slidenum">
              <a:rPr lang="en-US"/>
              <a:pPr/>
              <a:t>57</a:t>
            </a:fld>
            <a:endParaRPr lang="en-US"/>
          </a:p>
        </p:txBody>
      </p:sp>
      <p:sp>
        <p:nvSpPr>
          <p:cNvPr id="1310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10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6937F84-17DA-DD49-A1A0-104632F5B254}" type="slidenum">
              <a:rPr lang="en-US"/>
              <a:pPr/>
              <a:t>59</a:t>
            </a:fld>
            <a:endParaRPr lang="en-US"/>
          </a:p>
        </p:txBody>
      </p:sp>
      <p:sp>
        <p:nvSpPr>
          <p:cNvPr id="132097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32098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87772A-0290-BF4B-925D-2A51394C2DC3}" type="slidenum">
              <a:rPr lang="en-US"/>
              <a:pPr/>
              <a:t>6</a:t>
            </a:fld>
            <a:endParaRPr lang="en-US"/>
          </a:p>
        </p:txBody>
      </p:sp>
      <p:sp>
        <p:nvSpPr>
          <p:cNvPr id="73729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3730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D72FD7D-68A9-154D-AE42-42905F42E765}" type="slidenum">
              <a:rPr lang="en-US"/>
              <a:pPr/>
              <a:t>7</a:t>
            </a:fld>
            <a:endParaRPr lang="en-US"/>
          </a:p>
        </p:txBody>
      </p:sp>
      <p:sp>
        <p:nvSpPr>
          <p:cNvPr id="7475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475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22A54B4-B210-1C4C-882A-66176D2EDAED}" type="slidenum">
              <a:rPr lang="en-US"/>
              <a:pPr/>
              <a:t>8</a:t>
            </a:fld>
            <a:endParaRPr lang="en-US"/>
          </a:p>
        </p:txBody>
      </p:sp>
      <p:sp>
        <p:nvSpPr>
          <p:cNvPr id="76801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95325"/>
            <a:ext cx="4570413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6802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685800" y="4343400"/>
            <a:ext cx="5486400" cy="40322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E089EF2-3581-A44C-A086-2EDA5648B6A3}" type="slidenum">
              <a:rPr lang="en-US"/>
              <a:pPr/>
              <a:t>9</a:t>
            </a:fld>
            <a:endParaRPr lang="en-US"/>
          </a:p>
        </p:txBody>
      </p:sp>
      <p:sp>
        <p:nvSpPr>
          <p:cNvPr id="79873" name="Text Box 1"/>
          <p:cNvSpPr txBox="1">
            <a:spLocks noChangeArrowheads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79874" name="Text Box 2"/>
          <p:cNvSpPr txBox="1">
            <a:spLocks noChangeArrowheads="1"/>
          </p:cNvSpPr>
          <p:nvPr>
            <p:ph type="body" idx="1"/>
          </p:nvPr>
        </p:nvSpPr>
        <p:spPr bwMode="auto">
          <a:xfrm>
            <a:off x="914400" y="4343400"/>
            <a:ext cx="5029200" cy="4025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619090-6072-1245-B2FE-CF8E549FDA2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61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665CA2-0539-F64E-9A96-1A3C594294E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722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463550"/>
            <a:ext cx="1941513" cy="6042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463550"/>
            <a:ext cx="5676900" cy="60420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C96B977-3948-B54F-99D9-4C07F31F4FC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06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63550"/>
            <a:ext cx="7770813" cy="14335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fld id="{C9F6492F-AA41-2A48-A176-83F828B8049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0526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8980F2F-A7DB-634B-9683-114E19E526C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82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10E1C4FE-DC9F-4242-A75C-CD8AB0DEB4A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4701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4A68091-812A-7D40-80E1-6C01E077E81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230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40370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604963"/>
            <a:ext cx="40386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984E130-5632-0146-AA45-81433C4B22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1616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6BC6BC3-D03A-5541-B70F-E092E6F0122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341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65276B9-6B68-2448-AED3-E923896C35D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959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711E743-C6C7-A94F-B453-77AD2A78578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173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B18F13F-7DC7-F34A-8456-000CB7D29F0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866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46BB323-3BD6-A441-92C4-9C960064B66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9854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2F83A34-C5D9-7541-94E2-042D84D02F6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231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4473F1-1FB7-FB4A-A684-445387B6EFCF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007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604963"/>
            <a:ext cx="2055813" cy="45243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6019800" cy="45243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7E098BB-373C-104E-A718-94D53D2568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3965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520950"/>
            <a:ext cx="7770813" cy="143351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>
          <a:xfrm>
            <a:off x="6858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>
          <a:xfrm>
            <a:off x="3124200" y="6248400"/>
            <a:ext cx="2894013" cy="455613"/>
          </a:xfr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>
          <a:xfrm>
            <a:off x="6553200" y="6248400"/>
            <a:ext cx="1903413" cy="455613"/>
          </a:xfrm>
        </p:spPr>
        <p:txBody>
          <a:bodyPr/>
          <a:lstStyle>
            <a:lvl1pPr>
              <a:defRPr/>
            </a:lvl1pPr>
          </a:lstStyle>
          <a:p>
            <a:fld id="{A6D2BC33-C80D-F843-8D17-C1F19E02137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68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9612B2A-8245-B344-84FC-9AAF74EB173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033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08413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981200"/>
            <a:ext cx="3810000" cy="45243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2FA28EE-3993-1D45-8CE2-C9E41F813FE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4384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E707129-D0DB-D944-AAEE-982654E521A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80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8324C1-2B28-5541-B1AC-EE45C1ECA0A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94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5768D44-7DF6-B34E-9F15-1F9C94D33F2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720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457723C-04A2-F848-8B23-561B9864E70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4495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E1E75F-4AF6-054C-9720-00FFDD5C59C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47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4.xml"/><Relationship Id="rId13" Type="http://schemas.openxmlformats.org/officeDocument/2006/relationships/theme" Target="../theme/theme2.xml"/><Relationship Id="rId14" Type="http://schemas.openxmlformats.org/officeDocument/2006/relationships/image" Target="../media/image1.jpe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763"/>
            <a:ext cx="1021080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463550"/>
            <a:ext cx="7770813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08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400">
                <a:solidFill>
                  <a:srgbClr val="000000"/>
                </a:solidFill>
              </a:defRPr>
            </a:lvl1pPr>
          </a:lstStyle>
          <a:p>
            <a:fld id="{48673BA6-3826-4242-8F65-2F03CE892F24}" type="slidenum">
              <a:rPr lang="en-US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73" r:id="rId12"/>
  </p:sldLayoutIdLst>
  <p:txStyles>
    <p:titleStyle>
      <a:lvl1pPr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3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600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74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2520950"/>
            <a:ext cx="7770813" cy="1433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858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3124200" y="6248400"/>
            <a:ext cx="28940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>
              <a:lnSpc>
                <a:spcPct val="93000"/>
              </a:lnSpc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6553200" y="6248400"/>
            <a:ext cx="1903413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tabLst>
                <a:tab pos="723900" algn="l"/>
                <a:tab pos="1447800" algn="l"/>
              </a:tabLst>
              <a:defRPr sz="1400">
                <a:solidFill>
                  <a:srgbClr val="000000"/>
                </a:solidFill>
                <a:latin typeface="Times New Roman" charset="0"/>
                <a:cs typeface="Arial Unicode MS" charset="0"/>
              </a:defRPr>
            </a:lvl1pPr>
          </a:lstStyle>
          <a:p>
            <a:fld id="{44E9DC54-4086-B846-9819-FEF0F65284F3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228013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28224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  <a:p>
            <a:pPr lvl="4"/>
            <a:r>
              <a:rPr lang="en-GB"/>
              <a:t>Eighth Outline Level</a:t>
            </a:r>
          </a:p>
          <a:p>
            <a:pPr lvl="4"/>
            <a:r>
              <a:rPr lang="en-GB"/>
              <a:t>Ninth Outline Level</a:t>
            </a: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3400" y="4763"/>
            <a:ext cx="10210800" cy="684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3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600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74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ctr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44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lnSpc>
          <a:spcPct val="93000"/>
        </a:lnSpc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3000"/>
        </a:lnSpc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57200" rtl="0" fontAlgn="base">
        <a:lnSpc>
          <a:spcPct val="93000"/>
        </a:lnSpc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4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6pPr>
      <a:lvl7pPr marL="29718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7pPr>
      <a:lvl8pPr marL="34290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8pPr>
      <a:lvl9pPr marL="3886200" indent="-228600" algn="l" defTabSz="457200" rtl="0" fontAlgn="base">
        <a:lnSpc>
          <a:spcPct val="93000"/>
        </a:lnSpc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www.opennms.org/wiki/Severe_Weather_Alerts_with_opennms" TargetMode="Externa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>
          <a:xfrm>
            <a:off x="741363" y="2852738"/>
            <a:ext cx="7627937" cy="2262187"/>
          </a:xfrm>
          <a:ln/>
        </p:spPr>
        <p:txBody>
          <a:bodyPr lIns="90000" tIns="94428" rIns="90000" bIns="46800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5400">
                <a:solidFill>
                  <a:srgbClr val="579D1C"/>
                </a:solidFill>
              </a:rPr>
              <a:t>Introduction to OpenNMS</a:t>
            </a:r>
            <a:r>
              <a:rPr lang="en-US" sz="3200"/>
              <a:t/>
            </a:r>
            <a:br>
              <a:rPr lang="en-US" sz="3200"/>
            </a:br>
            <a:r>
              <a:rPr lang="en-US" sz="1300"/>
              <a:t>  </a:t>
            </a:r>
            <a:r>
              <a:rPr lang="en-US" sz="3200"/>
              <a:t/>
            </a:r>
            <a:br>
              <a:rPr lang="en-US" sz="3200"/>
            </a:br>
            <a:r>
              <a:rPr lang="en-US" sz="3200"/>
              <a:t>SouthEast LinuxFest – 13 June 2010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subTitle" idx="4294967295"/>
          </p:nvPr>
        </p:nvSpPr>
        <p:spPr bwMode="auto">
          <a:xfrm>
            <a:off x="0" y="5257800"/>
            <a:ext cx="8915400" cy="11049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0000" tIns="75024" rIns="90000" bIns="46800"/>
          <a:lstStyle/>
          <a:p>
            <a:pPr marL="0" indent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Tarus Balog</a:t>
            </a:r>
          </a:p>
          <a:p>
            <a:pPr marL="0" indent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  tarus@opennms.org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39725"/>
            <a:ext cx="7561263" cy="263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Packages Are Your Friend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“yum” on rpm-based distros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“apt” on Debian/Ubuntu distros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“fink” on Mac OS X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Solaris packages for Sun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the standalone installer for Windows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the wiki for FreeBSD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Where OpenNMS Stores Data</a:t>
            </a:r>
          </a:p>
        </p:txBody>
      </p:sp>
      <p:sp>
        <p:nvSpPr>
          <p:cNvPr id="1945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Database (PostgreSQL)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Round Robin Database (JRobin or RRDtool)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Configuration:</a:t>
            </a:r>
            <a:br>
              <a:rPr lang="en-US"/>
            </a:br>
            <a:r>
              <a:rPr lang="en-US"/>
              <a:t/>
            </a:r>
            <a:br>
              <a:rPr lang="en-US"/>
            </a:br>
            <a:r>
              <a:rPr lang="en-US">
                <a:latin typeface="Courier New" charset="0"/>
              </a:rPr>
              <a:t>$OPENNMS_HOME/etc</a:t>
            </a:r>
            <a:br>
              <a:rPr lang="en-US">
                <a:latin typeface="Courier New" charset="0"/>
              </a:rPr>
            </a:br>
            <a:r>
              <a:rPr lang="en-US">
                <a:latin typeface="Courier New" charset="0"/>
              </a:rPr>
              <a:t/>
            </a:r>
            <a:br>
              <a:rPr lang="en-US">
                <a:latin typeface="Courier New" charset="0"/>
              </a:rPr>
            </a:br>
            <a:r>
              <a:rPr lang="en-US"/>
              <a:t>Usually in XML files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0"/>
            <a:ext cx="496093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1363"/>
            <a:ext cx="9144000" cy="4516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524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41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600" y="0"/>
            <a:ext cx="5080000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0"/>
            <a:ext cx="869632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"/>
            <a:ext cx="9144000" cy="597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552450"/>
            <a:ext cx="6858000" cy="561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Agenda</a:t>
            </a:r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36713"/>
            <a:ext cx="8229600" cy="4443412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What the heck is OpenNMS?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Getting It Installed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Discovery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Event Management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Service Assurance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Data Collection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5600"/>
            <a:ext cx="9144000" cy="535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Text Box 1"/>
          <p:cNvSpPr txBox="1">
            <a:spLocks noChangeArrowheads="1"/>
          </p:cNvSpPr>
          <p:nvPr/>
        </p:nvSpPr>
        <p:spPr bwMode="auto">
          <a:xfrm>
            <a:off x="228600" y="914400"/>
            <a:ext cx="8597900" cy="447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latin typeface="Courier New" charset="0"/>
              </a:rPr>
              <a:t>&lt;discovery-configuration</a:t>
            </a:r>
          </a:p>
          <a:p>
            <a:r>
              <a:rPr lang="en-US">
                <a:latin typeface="Courier New" charset="0"/>
              </a:rPr>
              <a:t>    threads="1"</a:t>
            </a:r>
          </a:p>
          <a:p>
            <a:r>
              <a:rPr lang="en-US">
                <a:latin typeface="Courier New" charset="0"/>
              </a:rPr>
              <a:t>    packets-per-second="1" </a:t>
            </a:r>
          </a:p>
          <a:p>
            <a:r>
              <a:rPr lang="en-US">
                <a:latin typeface="Courier New" charset="0"/>
              </a:rPr>
              <a:t>    initial-sleep-time="30000"</a:t>
            </a:r>
          </a:p>
          <a:p>
            <a:r>
              <a:rPr lang="en-US">
                <a:latin typeface="Courier New" charset="0"/>
              </a:rPr>
              <a:t>    restart-sleep-time="86400000" </a:t>
            </a:r>
          </a:p>
          <a:p>
            <a:r>
              <a:rPr lang="en-US">
                <a:latin typeface="Courier New" charset="0"/>
              </a:rPr>
              <a:t>    retries="1" </a:t>
            </a:r>
          </a:p>
          <a:p>
            <a:r>
              <a:rPr lang="en-US">
                <a:latin typeface="Courier New" charset="0"/>
              </a:rPr>
              <a:t>    timeout="2000"&gt;</a:t>
            </a:r>
          </a:p>
          <a:p>
            <a:r>
              <a:rPr lang="en-US">
                <a:latin typeface="Courier New" charset="0"/>
              </a:rPr>
              <a:t>    &lt;include-range retries="1" timeout="2000"&gt;</a:t>
            </a:r>
          </a:p>
          <a:p>
            <a:r>
              <a:rPr lang="en-US">
                <a:latin typeface="Courier New" charset="0"/>
              </a:rPr>
              <a:t>        &lt;begin xmlns=""&gt;172.20.1.1&lt;/begin&gt;</a:t>
            </a:r>
          </a:p>
          <a:p>
            <a:r>
              <a:rPr lang="en-US">
                <a:latin typeface="Courier New" charset="0"/>
              </a:rPr>
              <a:t>        &lt;end xmlns=""&gt;172.20.1.50&lt;/end&gt;</a:t>
            </a:r>
          </a:p>
          <a:p>
            <a:r>
              <a:rPr lang="en-US">
                <a:latin typeface="Courier New" charset="0"/>
              </a:rPr>
              <a:t>    &lt;/include-range&gt;</a:t>
            </a:r>
          </a:p>
          <a:p>
            <a:r>
              <a:rPr lang="en-US">
                <a:latin typeface="Courier New" charset="0"/>
              </a:rPr>
              <a:t>&lt;/discovery-configuration&gt;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provisiond</a:t>
            </a:r>
          </a:p>
        </p:txBody>
      </p:sp>
      <p:sp>
        <p:nvSpPr>
          <p:cNvPr id="307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Controls both automated and directed discovery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The “foreign source” controls what gets discovered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The “foreignid” is a unique key for the device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Can finely control what gets discovered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Everything reflected in XML files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66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8" y="5668963"/>
            <a:ext cx="1738312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6288"/>
            <a:ext cx="9144000" cy="2982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/>
          <p:cNvSpPr txBox="1">
            <a:spLocks noChangeArrowheads="1"/>
          </p:cNvSpPr>
          <p:nvPr/>
        </p:nvSpPr>
        <p:spPr bwMode="auto">
          <a:xfrm>
            <a:off x="457200" y="457200"/>
            <a:ext cx="8412163" cy="5851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latin typeface="Courier New" charset="0"/>
              </a:rPr>
              <a:t>&lt;model-import </a:t>
            </a:r>
          </a:p>
          <a:p>
            <a:r>
              <a:rPr lang="en-US" sz="1800">
                <a:latin typeface="Courier New" charset="0"/>
              </a:rPr>
              <a:t>    last-import="2010-06-08T08:49:35.190-04:00" </a:t>
            </a:r>
          </a:p>
          <a:p>
            <a:r>
              <a:rPr lang="en-US" sz="1800">
                <a:latin typeface="Courier New" charset="0"/>
              </a:rPr>
              <a:t>    foreign-source="SortovaFarm" </a:t>
            </a:r>
          </a:p>
          <a:p>
            <a:r>
              <a:rPr lang="en-US" sz="1800">
                <a:latin typeface="Courier New" charset="0"/>
              </a:rPr>
              <a:t>    date-stamp="2010-06-08T08:49:34.616-04:00"&gt;</a:t>
            </a:r>
          </a:p>
          <a:p>
            <a:r>
              <a:rPr lang="en-US" sz="1800">
                <a:latin typeface="Courier New" charset="0"/>
              </a:rPr>
              <a:t>    &lt;node node-label="rabalog.dyndns.org" </a:t>
            </a:r>
          </a:p>
          <a:p>
            <a:r>
              <a:rPr lang="en-US" sz="1800">
                <a:latin typeface="Courier New" charset="0"/>
              </a:rPr>
              <a:t>          foreign-id="1238625352367" building="SortovaFarm"&gt;</a:t>
            </a:r>
          </a:p>
          <a:p>
            <a:r>
              <a:rPr lang="en-US" sz="1800">
                <a:latin typeface="Courier New" charset="0"/>
              </a:rPr>
              <a:t>        &lt;interface status="1" snmp-primary="P" </a:t>
            </a:r>
          </a:p>
          <a:p>
            <a:r>
              <a:rPr lang="en-US" sz="1800">
                <a:latin typeface="Courier New" charset="0"/>
              </a:rPr>
              <a:t>         ip-addr="71.52.248.189" descr=""&gt;</a:t>
            </a:r>
          </a:p>
          <a:p>
            <a:r>
              <a:rPr lang="en-US" sz="1800">
                <a:latin typeface="Courier New" charset="0"/>
              </a:rPr>
              <a:t>            &lt;monitored-service service-name="SNMP"/&gt;</a:t>
            </a:r>
          </a:p>
          <a:p>
            <a:r>
              <a:rPr lang="en-US" sz="1800">
                <a:latin typeface="Courier New" charset="0"/>
              </a:rPr>
              <a:t>            &lt;monitored-service service-name="ICMP"/&gt;</a:t>
            </a:r>
          </a:p>
          <a:p>
            <a:r>
              <a:rPr lang="en-US" sz="1800">
                <a:latin typeface="Courier New" charset="0"/>
              </a:rPr>
              <a:t>        &lt;/interface&gt;</a:t>
            </a:r>
          </a:p>
          <a:p>
            <a:r>
              <a:rPr lang="en-US" sz="1800">
                <a:latin typeface="Courier New" charset="0"/>
              </a:rPr>
              <a:t>    &lt;/node&gt;</a:t>
            </a:r>
          </a:p>
          <a:p>
            <a:r>
              <a:rPr lang="en-US" sz="1800">
                <a:latin typeface="Courier New" charset="0"/>
              </a:rPr>
              <a:t>    &lt;node node-label="sortova.dyndns.org" </a:t>
            </a:r>
          </a:p>
          <a:p>
            <a:r>
              <a:rPr lang="en-US" sz="1800">
                <a:latin typeface="Courier New" charset="0"/>
              </a:rPr>
              <a:t>          foreign-id="1196974970537" building="SortovaFarm"&gt;</a:t>
            </a:r>
          </a:p>
          <a:p>
            <a:r>
              <a:rPr lang="en-US" sz="1800">
                <a:latin typeface="Courier New" charset="0"/>
              </a:rPr>
              <a:t>        &lt;interface status="1" snmp-primary="P" </a:t>
            </a:r>
          </a:p>
          <a:p>
            <a:r>
              <a:rPr lang="en-US" sz="1800">
                <a:latin typeface="Courier New" charset="0"/>
              </a:rPr>
              <a:t>         ip-addr="71.54.38.225" descr=""&gt;</a:t>
            </a:r>
          </a:p>
          <a:p>
            <a:r>
              <a:rPr lang="en-US" sz="1800">
                <a:latin typeface="Courier New" charset="0"/>
              </a:rPr>
              <a:t>            &lt;monitored-service service-name="SNMP"/&gt;</a:t>
            </a:r>
          </a:p>
          <a:p>
            <a:r>
              <a:rPr lang="en-US" sz="1800">
                <a:latin typeface="Courier New" charset="0"/>
              </a:rPr>
              <a:t>            &lt;monitored-service service-name="ICMP"/&gt;</a:t>
            </a:r>
          </a:p>
          <a:p>
            <a:r>
              <a:rPr lang="en-US" sz="1800">
                <a:latin typeface="Courier New" charset="0"/>
              </a:rPr>
              <a:t>        &lt;/interface&gt;</a:t>
            </a:r>
          </a:p>
          <a:p>
            <a:r>
              <a:rPr lang="en-US" sz="1800">
                <a:latin typeface="Courier New" charset="0"/>
              </a:rPr>
              <a:t>    &lt;/node&gt;</a:t>
            </a:r>
          </a:p>
          <a:p>
            <a:r>
              <a:rPr lang="en-US" sz="1800">
                <a:latin typeface="Courier New" charset="0"/>
              </a:rPr>
              <a:t>&lt;/model-import&gt;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Events</a:t>
            </a:r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9600" cy="4848225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 can generate internal events, receive external events such as SNMP traps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Events can be reduced – taking a number of events and representing them as a single line with a count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Events can be translated into other events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There are a variety of correlation methods to match problems with resolutions, identify widespread outages and “flapping”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Event reduction</a:t>
            </a: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" y="1866900"/>
            <a:ext cx="8077200" cy="3951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Automations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63" y="2695575"/>
            <a:ext cx="8888412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Automations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2571750"/>
            <a:ext cx="8680450" cy="130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914400" y="960438"/>
            <a:ext cx="7258050" cy="521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/>
            <a:r>
              <a:rPr lang="en-US" sz="4400">
                <a:latin typeface="Lucida Grande" charset="0"/>
              </a:rPr>
              <a:t>OpenNMS is the </a:t>
            </a:r>
            <a:r>
              <a:rPr lang="en-US" sz="4400">
                <a:solidFill>
                  <a:srgbClr val="00AE00"/>
                </a:solidFill>
                <a:latin typeface="Lucida Grande" charset="0"/>
              </a:rPr>
              <a:t>world's first</a:t>
            </a:r>
            <a:r>
              <a:rPr lang="en-US" sz="4400">
                <a:latin typeface="Lucida Grande" charset="0"/>
              </a:rPr>
              <a:t> </a:t>
            </a:r>
            <a:r>
              <a:rPr lang="en-US" sz="4400">
                <a:solidFill>
                  <a:srgbClr val="4B1F6F"/>
                </a:solidFill>
                <a:latin typeface="Lucida Grande" charset="0"/>
              </a:rPr>
              <a:t>enterprise-grade</a:t>
            </a:r>
            <a:r>
              <a:rPr lang="en-US" sz="4400">
                <a:latin typeface="Lucida Grande" charset="0"/>
              </a:rPr>
              <a:t> network management </a:t>
            </a:r>
            <a:r>
              <a:rPr lang="en-US" sz="4400">
                <a:solidFill>
                  <a:srgbClr val="0084D1"/>
                </a:solidFill>
                <a:latin typeface="Lucida Grande" charset="0"/>
              </a:rPr>
              <a:t>application platform</a:t>
            </a:r>
            <a:r>
              <a:rPr lang="en-US" sz="4400">
                <a:latin typeface="Lucida Grande" charset="0"/>
              </a:rPr>
              <a:t> developed under the </a:t>
            </a:r>
            <a:r>
              <a:rPr lang="en-US" sz="4400">
                <a:solidFill>
                  <a:srgbClr val="7E0021"/>
                </a:solidFill>
                <a:latin typeface="Lucida Grande" charset="0"/>
              </a:rPr>
              <a:t>open source</a:t>
            </a:r>
            <a:r>
              <a:rPr lang="en-US" sz="4400">
                <a:latin typeface="Lucida Grande" charset="0"/>
              </a:rPr>
              <a:t> model.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Automations</a:t>
            </a: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538" y="2695575"/>
            <a:ext cx="8680450" cy="1273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Correlation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73250"/>
            <a:ext cx="8813800" cy="3230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Create Custom Events</a:t>
            </a:r>
          </a:p>
        </p:txBody>
      </p:sp>
      <p:sp>
        <p:nvSpPr>
          <p:cNvPr id="409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 listens on port 5817 for event messages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Events are simply properly formatted XML objects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or modify the included </a:t>
            </a:r>
            <a:r>
              <a:rPr lang="en-US">
                <a:latin typeface="Courier New" charset="0"/>
              </a:rPr>
              <a:t>send-event.pl</a:t>
            </a:r>
            <a:r>
              <a:rPr lang="en-US"/>
              <a:t> script for creating events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Unique Event Identifier</a:t>
            </a:r>
          </a:p>
        </p:txBody>
      </p:sp>
      <p:sp>
        <p:nvSpPr>
          <p:cNvPr id="41986" name="Text Box 2"/>
          <p:cNvSpPr txBox="1">
            <a:spLocks noChangeArrowheads="1"/>
          </p:cNvSpPr>
          <p:nvPr/>
        </p:nvSpPr>
        <p:spPr bwMode="auto">
          <a:xfrm>
            <a:off x="685800" y="1981200"/>
            <a:ext cx="7772400" cy="4437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28224" rIns="0" bIns="0"/>
          <a:lstStyle>
            <a:lvl1pPr marL="341313" indent="-341313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eaLnBrk="1" hangingPunct="1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</a:pPr>
            <a:r>
              <a:rPr lang="en-US" sz="3200"/>
              <a:t>A new interface is discovered: </a:t>
            </a:r>
            <a:br>
              <a:rPr lang="en-US" sz="3200"/>
            </a:br>
            <a:r>
              <a:rPr lang="en-US" sz="2000">
                <a:latin typeface="Courier New" charset="0"/>
              </a:rPr>
              <a:t>uei.opennms.org/internal/discovery/newSuspect</a:t>
            </a:r>
            <a:br>
              <a:rPr lang="en-US" sz="2000">
                <a:latin typeface="Courier New" charset="0"/>
              </a:rPr>
            </a:br>
            <a:endParaRPr lang="en-US" sz="2000">
              <a:latin typeface="Courier New" charset="0"/>
            </a:endParaRPr>
          </a:p>
          <a:p>
            <a:pPr eaLnBrk="1" hangingPunct="1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</a:pPr>
            <a:r>
              <a:rPr lang="en-US" sz="3200"/>
              <a:t>A service is down:</a:t>
            </a:r>
            <a:br>
              <a:rPr lang="en-US" sz="3200"/>
            </a:br>
            <a:r>
              <a:rPr lang="en-US" sz="2000">
                <a:latin typeface="Courier New" charset="0"/>
              </a:rPr>
              <a:t>uei.opennms.org/nodes/nodeLostService</a:t>
            </a:r>
            <a:br>
              <a:rPr lang="en-US" sz="2000">
                <a:latin typeface="Courier New" charset="0"/>
              </a:rPr>
            </a:br>
            <a:endParaRPr lang="en-US" sz="2000">
              <a:latin typeface="Courier New" charset="0"/>
            </a:endParaRPr>
          </a:p>
          <a:p>
            <a:pPr eaLnBrk="1" hangingPunct="1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</a:pPr>
            <a:r>
              <a:rPr lang="en-US" sz="3200"/>
              <a:t>All services on an interface are down:</a:t>
            </a:r>
            <a:br>
              <a:rPr lang="en-US" sz="3200"/>
            </a:br>
            <a:r>
              <a:rPr lang="en-US" sz="2000">
                <a:latin typeface="Courier New" charset="0"/>
              </a:rPr>
              <a:t>uei.opennms.org/nodes/interfaceDown</a:t>
            </a:r>
            <a:br>
              <a:rPr lang="en-US" sz="2000">
                <a:latin typeface="Courier New" charset="0"/>
              </a:rPr>
            </a:br>
            <a:endParaRPr lang="en-US" sz="2000">
              <a:latin typeface="Courier New" charset="0"/>
            </a:endParaRPr>
          </a:p>
          <a:p>
            <a:pPr eaLnBrk="1" hangingPunct="1">
              <a:lnSpc>
                <a:spcPct val="93000"/>
              </a:lnSpc>
              <a:spcBef>
                <a:spcPts val="800"/>
              </a:spcBef>
              <a:buFont typeface="Arial" charset="0"/>
              <a:buChar char="•"/>
            </a:pPr>
            <a:r>
              <a:rPr lang="en-US" sz="3200"/>
              <a:t>All interfaces on a node are down:</a:t>
            </a:r>
          </a:p>
          <a:p>
            <a:pPr eaLnBrk="1" hangingPunct="1">
              <a:lnSpc>
                <a:spcPct val="83000"/>
              </a:lnSpc>
              <a:spcBef>
                <a:spcPts val="800"/>
              </a:spcBef>
              <a:buFont typeface="Arial" charset="0"/>
              <a:buNone/>
            </a:pPr>
            <a:r>
              <a:rPr lang="en-US" sz="2000">
                <a:latin typeface="Courier New" charset="0"/>
              </a:rPr>
              <a:t>uei.opennms.org/nodes/nodeDown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Create Custom UEIs</a:t>
            </a:r>
          </a:p>
        </p:txBody>
      </p:sp>
      <p:sp>
        <p:nvSpPr>
          <p:cNvPr id="43010" name="Text Box 2"/>
          <p:cNvSpPr txBox="1">
            <a:spLocks noChangeArrowheads="1"/>
          </p:cNvSpPr>
          <p:nvPr/>
        </p:nvSpPr>
        <p:spPr bwMode="auto">
          <a:xfrm>
            <a:off x="457200" y="2058988"/>
            <a:ext cx="804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latin typeface="Courier New" charset="0"/>
              </a:rPr>
              <a:t>$ send-event.pl uei.self.org/demo/testEvent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Text Box 1"/>
          <p:cNvSpPr txBox="1">
            <a:spLocks noChangeArrowheads="1"/>
          </p:cNvSpPr>
          <p:nvPr/>
        </p:nvSpPr>
        <p:spPr bwMode="auto">
          <a:xfrm>
            <a:off x="395288" y="2108200"/>
            <a:ext cx="8466137" cy="447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$ cat SELF.events.xml 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&lt;events&gt;</a:t>
            </a:r>
          </a:p>
          <a:p>
            <a:r>
              <a:rPr lang="en-US" sz="1600">
                <a:latin typeface="Courier New" charset="0"/>
              </a:rPr>
              <a:t>&lt;event&gt;</a:t>
            </a:r>
          </a:p>
          <a:p>
            <a:r>
              <a:rPr lang="en-US" sz="1600">
                <a:latin typeface="Courier New" charset="0"/>
              </a:rPr>
              <a:t> &lt;uei&gt;uei.self.org/demo/testEvent&lt;/uei&gt;</a:t>
            </a:r>
          </a:p>
          <a:p>
            <a:r>
              <a:rPr lang="en-US" sz="1600">
                <a:latin typeface="Courier New" charset="0"/>
              </a:rPr>
              <a:t> &lt;event-label&gt;An Event Created for the SELF Conference&lt;/event-label&gt;</a:t>
            </a:r>
          </a:p>
          <a:p>
            <a:r>
              <a:rPr lang="en-US" sz="1600">
                <a:latin typeface="Courier New" charset="0"/>
              </a:rPr>
              <a:t> &lt;descr&gt;&amp;lt;p&amp;gt;</a:t>
            </a:r>
          </a:p>
          <a:p>
            <a:r>
              <a:rPr lang="en-US" sz="1600">
                <a:latin typeface="Courier New" charset="0"/>
              </a:rPr>
              <a:t>         This event is just to demonstrate custom events in OpenNMS.</a:t>
            </a:r>
          </a:p>
          <a:p>
            <a:r>
              <a:rPr lang="en-US" sz="1600">
                <a:latin typeface="Courier New" charset="0"/>
              </a:rPr>
              <a:t>        &amp;lt;/p&amp;gt;</a:t>
            </a:r>
          </a:p>
          <a:p>
            <a:r>
              <a:rPr lang="en-US" sz="1600">
                <a:latin typeface="Courier New" charset="0"/>
              </a:rPr>
              <a:t> &lt;/descr&gt;</a:t>
            </a:r>
          </a:p>
          <a:p>
            <a:r>
              <a:rPr lang="en-US" sz="1600">
                <a:latin typeface="Courier New" charset="0"/>
              </a:rPr>
              <a:t> &lt;logmsg dest='logndisplay'&gt;</a:t>
            </a:r>
          </a:p>
          <a:p>
            <a:r>
              <a:rPr lang="en-US" sz="1600">
                <a:latin typeface="Courier New" charset="0"/>
              </a:rPr>
              <a:t>        &amp;lt;p&amp;gt;</a:t>
            </a:r>
          </a:p>
          <a:p>
            <a:r>
              <a:rPr lang="en-US" sz="1600">
                <a:latin typeface="Courier New" charset="0"/>
              </a:rPr>
              <a:t>         Hello folks at SELF.</a:t>
            </a:r>
          </a:p>
          <a:p>
            <a:r>
              <a:rPr lang="en-US" sz="1600">
                <a:latin typeface="Courier New" charset="0"/>
              </a:rPr>
              <a:t>        &amp;lt;/p&amp;gt;</a:t>
            </a:r>
          </a:p>
          <a:p>
            <a:r>
              <a:rPr lang="en-US" sz="1600">
                <a:latin typeface="Courier New" charset="0"/>
              </a:rPr>
              <a:t>&lt;/logmsg&gt;</a:t>
            </a:r>
          </a:p>
          <a:p>
            <a:r>
              <a:rPr lang="en-US" sz="1600">
                <a:latin typeface="Courier New" charset="0"/>
              </a:rPr>
              <a:t> &lt;severity&gt;Warning&lt;/severity&gt;</a:t>
            </a:r>
          </a:p>
          <a:p>
            <a:r>
              <a:rPr lang="en-US" sz="1600">
                <a:latin typeface="Courier New" charset="0"/>
              </a:rPr>
              <a:t>&lt;/event&gt;</a:t>
            </a:r>
          </a:p>
          <a:p>
            <a:r>
              <a:rPr lang="en-US" sz="1600">
                <a:latin typeface="Courier New" charset="0"/>
              </a:rPr>
              <a:t>&lt;/events&gt;</a:t>
            </a:r>
          </a:p>
        </p:txBody>
      </p:sp>
      <p:sp>
        <p:nvSpPr>
          <p:cNvPr id="440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Configure the UEI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Create Custom UEIs</a:t>
            </a:r>
          </a:p>
        </p:txBody>
      </p:sp>
      <p:sp>
        <p:nvSpPr>
          <p:cNvPr id="45058" name="Text Box 2"/>
          <p:cNvSpPr txBox="1">
            <a:spLocks noChangeArrowheads="1"/>
          </p:cNvSpPr>
          <p:nvPr/>
        </p:nvSpPr>
        <p:spPr bwMode="auto">
          <a:xfrm>
            <a:off x="457200" y="2058988"/>
            <a:ext cx="80486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latin typeface="Courier New" charset="0"/>
              </a:rPr>
              <a:t>$ send-event.pl uei.self.org/demo/testEvent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00400"/>
            <a:ext cx="9144000" cy="292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Create Custom UEIs</a:t>
            </a:r>
          </a:p>
        </p:txBody>
      </p:sp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17475" y="2057400"/>
            <a:ext cx="8569325" cy="39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000">
                <a:latin typeface="Courier New" charset="0"/>
              </a:rPr>
              <a:t>$ send-event.pl –severity 7 uei.self.org/demo/testEvent</a:t>
            </a: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71800"/>
            <a:ext cx="9144000" cy="2935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Notifications</a:t>
            </a:r>
          </a:p>
        </p:txBody>
      </p:sp>
      <p:sp>
        <p:nvSpPr>
          <p:cNvPr id="47106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9600" cy="4899025"/>
          </a:xfrm>
          <a:ln/>
        </p:spPr>
        <p:txBody>
          <a:bodyPr tIns="24695"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/>
              <a:t>Any command line application can be used to send notices: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Email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Pages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SMS messages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IM's via XMPP (Jabber)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800"/>
              <a:t>Includes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Duty schedules and roles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Escalations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Auto acknowledgment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Service Assurance</a:t>
            </a:r>
          </a:p>
        </p:txBody>
      </p:sp>
      <p:sp>
        <p:nvSpPr>
          <p:cNvPr id="4813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9600" cy="4525962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Monitor network services like HTTP, DNS, Databases and even ICMP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Calculate availability over devices and categories.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Packages and adaptable downtime models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Support for plugins, including Nagios® and custom scripts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Distributed monitoring via webstart app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“</a:t>
            </a:r>
            <a:r>
              <a:rPr lang="en-US">
                <a:solidFill>
                  <a:srgbClr val="579D1C"/>
                </a:solidFill>
              </a:rPr>
              <a:t>world's first</a:t>
            </a:r>
            <a:r>
              <a:rPr lang="en-US"/>
              <a:t>”</a:t>
            </a:r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828800"/>
            <a:ext cx="8229600" cy="4525963"/>
          </a:xfrm>
          <a:ln/>
        </p:spPr>
        <p:txBody>
          <a:bodyPr tIns="21168"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NetSaint			2000-01-10		1323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>
                <a:solidFill>
                  <a:srgbClr val="33CC66"/>
                </a:solidFill>
              </a:rPr>
              <a:t>OpenNMS			2000-03-29		4141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Nagios			2001-05-03		26589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RRDTool			2003-01-13		71544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Groundwork		2006-02-21		160654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ZenOSS			2006-03-20		163126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400"/>
              <a:t>Hyperic			2006-07-17		172556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86200" y="7772400"/>
            <a:ext cx="19050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4388" y="5257800"/>
            <a:ext cx="2360612" cy="104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Adaptable Downtime Model</a:t>
            </a:r>
          </a:p>
        </p:txBody>
      </p:sp>
      <p:sp>
        <p:nvSpPr>
          <p:cNvPr id="4915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When an outage occurs, OpenNMS changes the default service poll: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30 second polls for the first 5 minutes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5 minute polls for the first 12 hours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10 minute polls for the first 5 days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Unmange the service if down longer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Shortest outage is on the order of 30 seconds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7200"/>
            <a:ext cx="91440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00188"/>
            <a:ext cx="9144000" cy="1928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5017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188" y="4114800"/>
            <a:ext cx="6856412" cy="138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Using Net-SNMP for SA</a:t>
            </a:r>
          </a:p>
        </p:txBody>
      </p:sp>
      <p:sp>
        <p:nvSpPr>
          <p:cNvPr id="5120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Protocols like SSH don't scale and have security issues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Net-SNMP can be easily extended and secured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 the “extend” feature with OpenNMS for easy custom poller creation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ext Box 1"/>
          <p:cNvSpPr txBox="1">
            <a:spLocks noChangeArrowheads="1"/>
          </p:cNvSpPr>
          <p:nvPr/>
        </p:nvSpPr>
        <p:spPr bwMode="auto">
          <a:xfrm>
            <a:off x="220663" y="719138"/>
            <a:ext cx="8504237" cy="541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>
                <a:latin typeface="Courier New" charset="0"/>
              </a:rPr>
              <a:t>$ mailq</a:t>
            </a:r>
          </a:p>
          <a:p>
            <a:r>
              <a:rPr lang="en-US" sz="1400">
                <a:latin typeface="Courier New" charset="0"/>
              </a:rPr>
              <a:t>-Queue ID- --Size-- ----Arrival Time---- -Sender/Recipient-------</a:t>
            </a:r>
          </a:p>
          <a:p>
            <a:r>
              <a:rPr lang="en-US" sz="1400">
                <a:latin typeface="Courier New" charset="0"/>
              </a:rPr>
              <a:t>2BCEFAC8DE     6907 Mon Jun  7 23:55:02  MAILER-DAEMON</a:t>
            </a:r>
          </a:p>
          <a:p>
            <a:r>
              <a:rPr lang="en-US" sz="1400">
                <a:latin typeface="Courier New" charset="0"/>
              </a:rPr>
              <a:t>           (connect to wanadoo.co.uk[195.92.249.131]:25: Connection timed out)</a:t>
            </a:r>
          </a:p>
          <a:p>
            <a:r>
              <a:rPr lang="en-US" sz="1400">
                <a:latin typeface="Courier New" charset="0"/>
              </a:rPr>
              <a:t>                                         watsonians@example.co.uk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CC185AC83D     1026 Tue Jun  8 21:21:12  jay@opennms.com</a:t>
            </a:r>
          </a:p>
          <a:p>
            <a:r>
              <a:rPr lang="en-US" sz="1400">
                <a:latin typeface="Courier New" charset="0"/>
              </a:rPr>
              <a:t>       (connect to jdsubmit.yahoo.com[98.137.132.14]:25: Connection timed out)</a:t>
            </a:r>
          </a:p>
          <a:p>
            <a:r>
              <a:rPr lang="en-US" sz="1400">
                <a:latin typeface="Courier New" charset="0"/>
              </a:rPr>
              <a:t>                                         micheal.marnell@example.com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-- 9 Kbytes in 2 Requests.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$ cat ./mailqstats.sh </a:t>
            </a:r>
          </a:p>
          <a:p>
            <a:r>
              <a:rPr lang="en-US" sz="1400">
                <a:latin typeface="Courier New" charset="0"/>
              </a:rPr>
              <a:t>#!/bin/bash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ISZERO=`mailq | grep Mail\ queue\ is\ empty | wc -l`</a:t>
            </a:r>
          </a:p>
          <a:p>
            <a:r>
              <a:rPr lang="en-US" sz="1400">
                <a:latin typeface="Courier New" charset="0"/>
              </a:rPr>
              <a:t>if [ $ISZERO -eq 1 ] ; then</a:t>
            </a:r>
          </a:p>
          <a:p>
            <a:r>
              <a:rPr lang="en-US" sz="1400">
                <a:latin typeface="Courier New" charset="0"/>
              </a:rPr>
              <a:t>    echo 0</a:t>
            </a:r>
          </a:p>
          <a:p>
            <a:r>
              <a:rPr lang="en-US" sz="1400">
                <a:latin typeface="Courier New" charset="0"/>
              </a:rPr>
              <a:t>    exit 0</a:t>
            </a:r>
          </a:p>
          <a:p>
            <a:r>
              <a:rPr lang="en-US" sz="1400">
                <a:latin typeface="Courier New" charset="0"/>
              </a:rPr>
              <a:t>fi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mailq | grep Request | awk '{print $5}'</a:t>
            </a:r>
          </a:p>
          <a:p>
            <a:endParaRPr lang="en-US" sz="14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$ ./mailqstats.sh </a:t>
            </a:r>
          </a:p>
          <a:p>
            <a:r>
              <a:rPr lang="en-US" sz="1400">
                <a:latin typeface="Courier New" charset="0"/>
              </a:rP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Text Box 1"/>
          <p:cNvSpPr txBox="1">
            <a:spLocks noChangeArrowheads="1"/>
          </p:cNvSpPr>
          <p:nvPr/>
        </p:nvSpPr>
        <p:spPr bwMode="auto">
          <a:xfrm>
            <a:off x="514350" y="793750"/>
            <a:ext cx="8048625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>
                <a:latin typeface="Courier New" charset="0"/>
              </a:rPr>
              <a:t>In /etc/snmp/snmpd.conf:</a:t>
            </a:r>
          </a:p>
          <a:p>
            <a:endParaRPr lang="en-US">
              <a:latin typeface="Courier New" charset="0"/>
            </a:endParaRPr>
          </a:p>
          <a:p>
            <a:r>
              <a:rPr lang="en-US">
                <a:latin typeface="Courier New" charset="0"/>
              </a:rPr>
              <a:t>extend mailqstats /root/crons/mailqstats.sh</a:t>
            </a:r>
          </a:p>
        </p:txBody>
      </p:sp>
      <p:sp>
        <p:nvSpPr>
          <p:cNvPr id="53250" name="Text Box 2"/>
          <p:cNvSpPr txBox="1">
            <a:spLocks noChangeArrowheads="1"/>
          </p:cNvSpPr>
          <p:nvPr/>
        </p:nvSpPr>
        <p:spPr bwMode="auto">
          <a:xfrm>
            <a:off x="509588" y="2286000"/>
            <a:ext cx="7948612" cy="3375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200">
                <a:latin typeface="Courier New" charset="0"/>
              </a:rPr>
              <a:t>$ snmpwalk -v1 -c public 10.1.1.1 .1.3.6.1.4.1.8072.1.3.2</a:t>
            </a:r>
          </a:p>
          <a:p>
            <a:r>
              <a:rPr lang="en-US" sz="1200">
                <a:latin typeface="Courier New" charset="0"/>
              </a:rPr>
              <a:t>NET-SNMP-EXTEND-MIB::nsExtendNumEntries.0 = INTEGER: 1</a:t>
            </a:r>
          </a:p>
          <a:p>
            <a:r>
              <a:rPr lang="en-US" sz="1200">
                <a:latin typeface="Courier New" charset="0"/>
              </a:rPr>
              <a:t>NET-SNMP-EXTEND-MIB::nsExtendCommand."mailqstats" = STRING: /root/crons/mailqstats.sh</a:t>
            </a:r>
          </a:p>
          <a:p>
            <a:r>
              <a:rPr lang="en-US" sz="1200">
                <a:latin typeface="Courier New" charset="0"/>
              </a:rPr>
              <a:t>NET-SNMP-EXTEND-MIB::nsExtendArgs."mailqstats" = STRING: </a:t>
            </a:r>
          </a:p>
          <a:p>
            <a:r>
              <a:rPr lang="en-US" sz="1200">
                <a:latin typeface="Courier New" charset="0"/>
              </a:rPr>
              <a:t>NET-SNMP-EXTEND-MIB::nsExtendInput."mailqstats" = STRING: </a:t>
            </a:r>
          </a:p>
          <a:p>
            <a:r>
              <a:rPr lang="en-US" sz="1200">
                <a:latin typeface="Courier New" charset="0"/>
              </a:rPr>
              <a:t>NET-SNMP-EXTEND-MIB::nsExtendCacheTime."mailqstats" = INTEGER: 5</a:t>
            </a:r>
          </a:p>
          <a:p>
            <a:r>
              <a:rPr lang="en-US" sz="1200">
                <a:latin typeface="Courier New" charset="0"/>
              </a:rPr>
              <a:t>NET-SNMP-EXTEND-MIB::nsExtendExecType."mailqstats" = INTEGER: exec(1)</a:t>
            </a:r>
          </a:p>
          <a:p>
            <a:r>
              <a:rPr lang="en-US" sz="1200">
                <a:latin typeface="Courier New" charset="0"/>
              </a:rPr>
              <a:t>NET-SNMP-EXTEND-MIB::nsExtendRunType."mailqstats" = INTEGER: run-on-read(1)</a:t>
            </a:r>
          </a:p>
          <a:p>
            <a:r>
              <a:rPr lang="en-US" sz="1200">
                <a:latin typeface="Courier New" charset="0"/>
              </a:rPr>
              <a:t>NET-SNMP-EXTEND-MIB::nsExtendStorage."mailqstats" = INTEGER: permanent(4)</a:t>
            </a:r>
          </a:p>
          <a:p>
            <a:r>
              <a:rPr lang="en-US" sz="1200">
                <a:latin typeface="Courier New" charset="0"/>
              </a:rPr>
              <a:t>NET-SNMP-EXTEND-MIB::nsExtendStatus."mailqstats" = INTEGER: active(1)</a:t>
            </a:r>
          </a:p>
          <a:p>
            <a:r>
              <a:rPr lang="en-US" sz="1200">
                <a:latin typeface="Courier New" charset="0"/>
              </a:rPr>
              <a:t>NET-SNMP-EXTEND-MIB::nsExtendOutput1Line."mailqstats" = STRING: 2</a:t>
            </a:r>
          </a:p>
          <a:p>
            <a:r>
              <a:rPr lang="en-US" sz="1200">
                <a:latin typeface="Courier New" charset="0"/>
              </a:rPr>
              <a:t>NET-SNMP-EXTEND-MIB::nsExtendOutputFull."mailqstats" = STRING: 2</a:t>
            </a:r>
          </a:p>
          <a:p>
            <a:r>
              <a:rPr lang="en-US" sz="1200">
                <a:latin typeface="Courier New" charset="0"/>
              </a:rPr>
              <a:t>NET-SNMP-EXTEND-MIB::nsExtendOutNumLines."mailqstats" = INTEGER: 1</a:t>
            </a:r>
          </a:p>
          <a:p>
            <a:r>
              <a:rPr lang="en-US" sz="1200">
                <a:latin typeface="Courier New" charset="0"/>
              </a:rPr>
              <a:t>NET-SNMP-EXTEND-MIB::nsExtendResult."mailqstats" = INTEGER: 0</a:t>
            </a:r>
          </a:p>
          <a:p>
            <a:r>
              <a:rPr lang="en-US" sz="1200">
                <a:latin typeface="Courier New" charset="0"/>
              </a:rPr>
              <a:t>NET-SNMP-EXTEND-MIB::nsExtendOutLine."mailqstats".1 = STRING: 2</a:t>
            </a:r>
          </a:p>
          <a:p>
            <a:endParaRPr lang="en-US" sz="1200">
              <a:latin typeface="Courier New" charset="0"/>
            </a:endParaRPr>
          </a:p>
          <a:p>
            <a:endParaRPr lang="en-US" sz="12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.1.3.6.1.4.1.8072.1.3.2.4.1.2.10.109.97.105.108.113.115.116.97.116.115.1 = STRING: 2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5800"/>
            <a:ext cx="9144000" cy="569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-303213" y="1771650"/>
            <a:ext cx="8770938" cy="325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400">
                <a:latin typeface="Courier New" charset="0"/>
              </a:rPr>
              <a:t>        In poller-configuration.xml:</a:t>
            </a:r>
          </a:p>
          <a:p>
            <a:endParaRPr lang="en-US" sz="1200">
              <a:latin typeface="Courier New" charset="0"/>
            </a:endParaRPr>
          </a:p>
          <a:p>
            <a:r>
              <a:rPr lang="en-US" sz="1400">
                <a:latin typeface="Courier New" charset="0"/>
              </a:rPr>
              <a:t>      </a:t>
            </a:r>
            <a:r>
              <a:rPr lang="en-US" sz="1200">
                <a:latin typeface="Courier New" charset="0"/>
              </a:rPr>
              <a:t>&lt;service name="Mailq" interval="300000" </a:t>
            </a:r>
          </a:p>
          <a:p>
            <a:r>
              <a:rPr lang="en-US" sz="1200">
                <a:latin typeface="Courier New" charset="0"/>
              </a:rPr>
              <a:t>                 user-defined="false" status="on"&gt;</a:t>
            </a:r>
          </a:p>
          <a:p>
            <a:r>
              <a:rPr lang="en-US" sz="1200">
                <a:latin typeface="Courier New" charset="0"/>
              </a:rPr>
              <a:t>            &lt;parameter key="retry" value="1"/&gt;</a:t>
            </a:r>
          </a:p>
          <a:p>
            <a:r>
              <a:rPr lang="en-US" sz="1200">
                <a:latin typeface="Courier New" charset="0"/>
              </a:rPr>
              <a:t>            &lt;parameter key="timeout" value="3000"/&gt;</a:t>
            </a:r>
          </a:p>
          <a:p>
            <a:r>
              <a:rPr lang="en-US" sz="1200">
                <a:latin typeface="Courier New" charset="0"/>
              </a:rPr>
              <a:t>            &lt;parameter key="port" value="161"/&gt;</a:t>
            </a:r>
          </a:p>
          <a:p>
            <a:r>
              <a:rPr lang="en-US" sz="1200">
                <a:latin typeface="Courier New" charset="0"/>
              </a:rPr>
              <a:t>            &lt;parameter key="oid" </a:t>
            </a:r>
          </a:p>
          <a:p>
            <a:r>
              <a:rPr lang="en-US" sz="1200">
                <a:latin typeface="Courier New" charset="0"/>
              </a:rPr>
              <a:t>            value=".1.3.6.1.4.1.8072.1.3.2.4.1.2.10.109.97.105.108.113.115.116.97.116.115.1"/&gt;</a:t>
            </a:r>
          </a:p>
          <a:p>
            <a:r>
              <a:rPr lang="en-US" sz="1200">
                <a:latin typeface="Courier New" charset="0"/>
              </a:rPr>
              <a:t>            &lt;parameter key="operator" value="&amp;lt;"/&gt;</a:t>
            </a:r>
          </a:p>
          <a:p>
            <a:r>
              <a:rPr lang="en-US" sz="1200">
                <a:latin typeface="Courier New" charset="0"/>
              </a:rPr>
              <a:t>            &lt;parameter key="operand" value="300"/&gt;</a:t>
            </a:r>
          </a:p>
          <a:p>
            <a:r>
              <a:rPr lang="en-US" sz="1200">
                <a:latin typeface="Courier New" charset="0"/>
              </a:rPr>
              <a:t>        &lt;/service&gt;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200">
                <a:latin typeface="Courier New" charset="0"/>
              </a:rPr>
              <a:t>        &lt;monitor service="Mailq" class-name="org.opennms.netmgt.poller.monitors.SnmpMonitor"/&gt;</a:t>
            </a:r>
          </a:p>
          <a:p>
            <a:endParaRPr lang="en-US" sz="1600">
              <a:latin typeface="Courier New" charset="0"/>
            </a:endParaRPr>
          </a:p>
          <a:p>
            <a:endParaRPr lang="en-US" sz="1600">
              <a:latin typeface="Courier New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Distributed Monitoring</a:t>
            </a: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25" y="2244725"/>
            <a:ext cx="8001000" cy="314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16025"/>
            <a:ext cx="8915400" cy="564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6322" name="Text Box 2"/>
          <p:cNvSpPr txBox="1">
            <a:spLocks noChangeArrowheads="1"/>
          </p:cNvSpPr>
          <p:nvPr/>
        </p:nvSpPr>
        <p:spPr bwMode="auto">
          <a:xfrm>
            <a:off x="2643188" y="285750"/>
            <a:ext cx="3963987" cy="70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4000"/>
              <a:t>Maps Integration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70113"/>
            <a:ext cx="9144000" cy="3087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5734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Surveillance Views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Performance Data Collection</a:t>
            </a:r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9600" cy="4610100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Uses JRobin (or RRDTool) to store time series data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Support for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SNMP (v1, v2c, v3)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JMX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HTTP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NSClient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WMI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Automated configuration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463550"/>
            <a:ext cx="7772400" cy="1435100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“</a:t>
            </a:r>
            <a:r>
              <a:rPr lang="en-US">
                <a:solidFill>
                  <a:srgbClr val="4B1F6F"/>
                </a:solidFill>
              </a:rPr>
              <a:t>enterprise-grade</a:t>
            </a:r>
            <a:r>
              <a:rPr lang="en-US"/>
              <a:t>”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Nearly 60,000 Devices on a Single Instance (Swisscom)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1.2 Million Data Points Every Five Minutes (New Edge)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32,000 Interfaces per Device (Wind)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3000 Remote Monitors (Papa Johns)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Performance reports</a:t>
            </a:r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900" y="2073275"/>
            <a:ext cx="5589588" cy="3473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Tracking an eBay Auction</a:t>
            </a: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86000"/>
            <a:ext cx="9144000" cy="332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Figure Out the RegEx</a:t>
            </a:r>
          </a:p>
        </p:txBody>
      </p:sp>
      <p:sp>
        <p:nvSpPr>
          <p:cNvPr id="61442" name="Text Box 2"/>
          <p:cNvSpPr txBox="1">
            <a:spLocks noChangeArrowheads="1"/>
          </p:cNvSpPr>
          <p:nvPr/>
        </p:nvSpPr>
        <p:spPr bwMode="auto">
          <a:xfrm>
            <a:off x="917575" y="2590800"/>
            <a:ext cx="8150225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500">
                <a:latin typeface="Monaco" charset="0"/>
                <a:cs typeface="Monaco" charset="0"/>
              </a:rPr>
              <a:t>&lt;td colspan="4" height="10"&gt;&lt;/td&gt;&lt;/tr&gt;&lt;tr&gt;&lt;td colspan="4" </a:t>
            </a:r>
          </a:p>
          <a:p>
            <a:r>
              <a:rPr lang="en-US" sz="1500">
                <a:latin typeface="Monaco" charset="0"/>
                <a:cs typeface="Monaco" charset="0"/>
              </a:rPr>
              <a:t>class="vi-is1-bdr"&gt;&lt;div class="vi-is1-tl"&gt;&lt;div class="vi-is1-tr"&gt;&lt;/div&gt;&lt;/div&gt;&lt;/td&gt;&lt;/tr&gt;&lt;tr&gt;</a:t>
            </a:r>
          </a:p>
          <a:p>
            <a:r>
              <a:rPr lang="en-US" sz="1500">
                <a:latin typeface="Monaco" charset="0"/>
                <a:cs typeface="Monaco" charset="0"/>
              </a:rPr>
              <a:t>&lt;td class="vi-is1-lblp vi-is1-solidBg"&gt;</a:t>
            </a:r>
            <a:r>
              <a:rPr lang="en-US" sz="1500">
                <a:solidFill>
                  <a:srgbClr val="579D1C"/>
                </a:solidFill>
                <a:latin typeface="Monaco" charset="0"/>
                <a:cs typeface="Monaco" charset="0"/>
              </a:rPr>
              <a:t>Current bid:</a:t>
            </a:r>
            <a:r>
              <a:rPr lang="en-US" sz="1500">
                <a:latin typeface="Monaco" charset="0"/>
                <a:cs typeface="Monaco" charset="0"/>
              </a:rPr>
              <a:t>&lt;/td&gt;</a:t>
            </a:r>
          </a:p>
          <a:p>
            <a:r>
              <a:rPr lang="en-US" sz="1500">
                <a:latin typeface="Monaco" charset="0"/>
                <a:cs typeface="Monaco" charset="0"/>
              </a:rPr>
              <a:t>&lt;td class="vi-is1-solid vi-is1-tbll"&gt;&lt;span&gt;</a:t>
            </a:r>
          </a:p>
          <a:p>
            <a:r>
              <a:rPr lang="en-US" sz="1500">
                <a:latin typeface="Monaco" charset="0"/>
                <a:cs typeface="Monaco" charset="0"/>
              </a:rPr>
              <a:t>&lt;span id="v4-32" class="vi-is1-prcp"&gt;</a:t>
            </a:r>
            <a:r>
              <a:rPr lang="en-US" sz="1500">
                <a:solidFill>
                  <a:srgbClr val="579D1C"/>
                </a:solidFill>
                <a:latin typeface="Monaco" charset="0"/>
                <a:cs typeface="Monaco" charset="0"/>
              </a:rPr>
              <a:t>US $390.00</a:t>
            </a:r>
            <a:r>
              <a:rPr lang="en-US" sz="1500">
                <a:latin typeface="Monaco" charset="0"/>
                <a:cs typeface="Monaco" charset="0"/>
              </a:rPr>
              <a:t>&lt;/span&gt;&lt;/span&gt;&lt;/td&gt;</a:t>
            </a:r>
          </a:p>
        </p:txBody>
      </p:sp>
      <p:sp>
        <p:nvSpPr>
          <p:cNvPr id="61443" name="Text Box 3"/>
          <p:cNvSpPr txBox="1">
            <a:spLocks noChangeArrowheads="1"/>
          </p:cNvSpPr>
          <p:nvPr/>
        </p:nvSpPr>
        <p:spPr bwMode="auto">
          <a:xfrm>
            <a:off x="1371600" y="5257800"/>
            <a:ext cx="6653213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3200"/>
              <a:t>(?s).*?Current bid.*?US.*?([.0-9]+).*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Discovery and Collection</a:t>
            </a:r>
          </a:p>
        </p:txBody>
      </p:sp>
      <p:sp>
        <p:nvSpPr>
          <p:cNvPr id="62466" name="Text Box 2"/>
          <p:cNvSpPr txBox="1">
            <a:spLocks noChangeArrowheads="1"/>
          </p:cNvSpPr>
          <p:nvPr/>
        </p:nvSpPr>
        <p:spPr bwMode="auto">
          <a:xfrm>
            <a:off x="228600" y="2560638"/>
            <a:ext cx="8686800" cy="420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800">
                <a:latin typeface="Courier New" charset="0"/>
              </a:rPr>
              <a:t>    In collectd-configuration.xml:</a:t>
            </a:r>
          </a:p>
          <a:p>
            <a:endParaRPr lang="en-US" sz="1800">
              <a:latin typeface="Courier New" charset="0"/>
            </a:endParaRPr>
          </a:p>
          <a:p>
            <a:r>
              <a:rPr lang="en-US" sz="1800">
                <a:latin typeface="Courier New" charset="0"/>
              </a:rPr>
              <a:t>    &lt;package name="ebay"&gt;</a:t>
            </a:r>
          </a:p>
          <a:p>
            <a:r>
              <a:rPr lang="en-US" sz="1800">
                <a:latin typeface="Courier New" charset="0"/>
              </a:rPr>
              <a:t>        &lt;filter&gt;IPADDR != '0.0.0.0'&lt;/filter&gt;</a:t>
            </a:r>
          </a:p>
          <a:p>
            <a:r>
              <a:rPr lang="en-US" sz="1800">
                <a:latin typeface="Courier New" charset="0"/>
              </a:rPr>
              <a:t>        &lt;include-range begin="1.1.1.1" end="254.254.254.254"/&gt;</a:t>
            </a:r>
          </a:p>
          <a:p>
            <a:r>
              <a:rPr lang="en-US" sz="1800">
                <a:latin typeface="Courier New" charset="0"/>
              </a:rPr>
              <a:t>        &lt;service name="EbayAuction" interval="300000"</a:t>
            </a:r>
          </a:p>
          <a:p>
            <a:r>
              <a:rPr lang="en-US" sz="1800">
                <a:latin typeface="Courier New" charset="0"/>
              </a:rPr>
              <a:t>            user-defined="false" status="on"&gt;</a:t>
            </a:r>
          </a:p>
          <a:p>
            <a:r>
              <a:rPr lang="en-US" sz="1800">
                <a:latin typeface="Courier New" charset="0"/>
              </a:rPr>
              <a:t>            &lt;parameter key="collection" value="ebay"/&gt;</a:t>
            </a:r>
          </a:p>
          <a:p>
            <a:r>
              <a:rPr lang="en-US" sz="1800">
                <a:latin typeface="Courier New" charset="0"/>
              </a:rPr>
              <a:t>            &lt;parameter key="retry" value="1"/&gt;</a:t>
            </a:r>
          </a:p>
          <a:p>
            <a:r>
              <a:rPr lang="en-US" sz="1800">
                <a:latin typeface="Courier New" charset="0"/>
              </a:rPr>
              <a:t>            &lt;parameter key="timeout" value="7000"/&gt;</a:t>
            </a:r>
          </a:p>
          <a:p>
            <a:r>
              <a:rPr lang="en-US" sz="1800">
                <a:latin typeface="Courier New" charset="0"/>
              </a:rPr>
              <a:t>        &lt;/service&gt;</a:t>
            </a:r>
          </a:p>
          <a:p>
            <a:r>
              <a:rPr lang="en-US" sz="1800">
                <a:latin typeface="Courier New" charset="0"/>
              </a:rPr>
              <a:t>    &lt;/package&gt;</a:t>
            </a:r>
          </a:p>
          <a:p>
            <a:endParaRPr lang="en-US" sz="1800">
              <a:latin typeface="Courier New" charset="0"/>
            </a:endParaRPr>
          </a:p>
          <a:p>
            <a:r>
              <a:rPr lang="en-US" sz="1800">
                <a:latin typeface="Courier New" charset="0"/>
              </a:rPr>
              <a:t>&lt;collector service="EbayAuction" </a:t>
            </a:r>
          </a:p>
          <a:p>
            <a:r>
              <a:rPr lang="en-US" sz="1800">
                <a:latin typeface="Courier New" charset="0"/>
              </a:rPr>
              <a:t>    class-name="org.opennms.netmgt.collectd.HttpCollector"/&gt;</a:t>
            </a:r>
          </a:p>
        </p:txBody>
      </p:sp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9144000" cy="477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Define HTTP Collection</a:t>
            </a:r>
          </a:p>
        </p:txBody>
      </p:sp>
      <p:sp>
        <p:nvSpPr>
          <p:cNvPr id="63490" name="Text Box 2"/>
          <p:cNvSpPr txBox="1">
            <a:spLocks noChangeArrowheads="1"/>
          </p:cNvSpPr>
          <p:nvPr/>
        </p:nvSpPr>
        <p:spPr bwMode="auto">
          <a:xfrm>
            <a:off x="73025" y="1746250"/>
            <a:ext cx="8466138" cy="4957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1600">
                <a:latin typeface="Courier New" charset="0"/>
              </a:rPr>
              <a:t>In http-datacollection-config.xml: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    &lt;uris&gt;</a:t>
            </a:r>
          </a:p>
          <a:p>
            <a:r>
              <a:rPr lang="en-US" sz="1600">
                <a:latin typeface="Courier New" charset="0"/>
              </a:rPr>
              <a:t>      &lt;uri name="ebay"&gt;</a:t>
            </a:r>
          </a:p>
          <a:p>
            <a:r>
              <a:rPr lang="en-US" sz="1600">
                <a:latin typeface="Courier New" charset="0"/>
              </a:rPr>
              <a:t>        &lt;url path="/ws/eBayISAPI.dll?ViewItem&amp;amp;item=190402522901"</a:t>
            </a:r>
          </a:p>
          <a:p>
            <a:r>
              <a:rPr lang="en-US" sz="1600">
                <a:latin typeface="Courier New" charset="0"/>
              </a:rPr>
              <a:t>             virtual-host="cgi.ebay.com"</a:t>
            </a:r>
          </a:p>
          <a:p>
            <a:r>
              <a:rPr lang="en-US" sz="1600">
                <a:latin typeface="Courier New" charset="0"/>
              </a:rPr>
              <a:t>             user-agent="Mozilla/5.0" </a:t>
            </a:r>
          </a:p>
          <a:p>
            <a:r>
              <a:rPr lang="en-US" sz="1600">
                <a:latin typeface="Courier New" charset="0"/>
              </a:rPr>
              <a:t>             matches="(?s).*?Current bid.*?US.*?([.0-9]+).*" </a:t>
            </a:r>
          </a:p>
          <a:p>
            <a:r>
              <a:rPr lang="en-US" sz="1600">
                <a:latin typeface="Courier New" charset="0"/>
              </a:rPr>
              <a:t>             response-range="100-399" &gt;</a:t>
            </a:r>
          </a:p>
          <a:p>
            <a:r>
              <a:rPr lang="en-US" sz="1600">
                <a:latin typeface="Courier New" charset="0"/>
              </a:rPr>
              <a:t>        &lt;/url&gt;</a:t>
            </a:r>
          </a:p>
          <a:p>
            <a:r>
              <a:rPr lang="en-US" sz="1600">
                <a:latin typeface="Courier New" charset="0"/>
              </a:rPr>
              <a:t>        &lt;attributes&gt;</a:t>
            </a:r>
          </a:p>
          <a:p>
            <a:r>
              <a:rPr lang="en-US" sz="1600">
                <a:latin typeface="Courier New" charset="0"/>
              </a:rPr>
              <a:t>          &lt;attrib alias="ebayprice" match-group="1" type="gauge32"/&gt;</a:t>
            </a:r>
          </a:p>
          <a:p>
            <a:r>
              <a:rPr lang="en-US" sz="1600">
                <a:latin typeface="Courier New" charset="0"/>
              </a:rPr>
              <a:t>        &lt;/attributes&gt;</a:t>
            </a:r>
          </a:p>
          <a:p>
            <a:r>
              <a:rPr lang="en-US" sz="1600">
                <a:latin typeface="Courier New" charset="0"/>
              </a:rPr>
              <a:t>      &lt;/uri&gt;</a:t>
            </a:r>
          </a:p>
          <a:p>
            <a:endParaRPr lang="en-US" sz="1600">
              <a:latin typeface="Courier New" charset="0"/>
            </a:endParaRPr>
          </a:p>
          <a:p>
            <a:r>
              <a:rPr lang="en-US" sz="1600">
                <a:latin typeface="Courier New" charset="0"/>
              </a:rPr>
              <a:t>$ ls -l /opt/opennms/share/rrd/snmp/121</a:t>
            </a:r>
          </a:p>
          <a:p>
            <a:r>
              <a:rPr lang="en-US" sz="1600">
                <a:latin typeface="Courier New" charset="0"/>
              </a:rPr>
              <a:t>total 288</a:t>
            </a:r>
          </a:p>
          <a:p>
            <a:r>
              <a:rPr lang="en-US" sz="1600">
                <a:latin typeface="Courier New" charset="0"/>
              </a:rPr>
              <a:t>-rw-rw-r-- 1 root root 282736 Jun 10 11:07 ebayprice.jrb</a:t>
            </a:r>
          </a:p>
          <a:p>
            <a:endParaRPr lang="en-US" sz="1600">
              <a:latin typeface="Courier New" charset="0"/>
            </a:endParaRPr>
          </a:p>
          <a:p>
            <a:endParaRPr lang="en-US" sz="1600">
              <a:latin typeface="Courier New" charset="0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Create the Graph</a:t>
            </a:r>
          </a:p>
        </p:txBody>
      </p:sp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228600" y="2060575"/>
            <a:ext cx="8729663" cy="411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r>
              <a:rPr lang="en-US" sz="2200">
                <a:latin typeface="Courier New" charset="0"/>
              </a:rPr>
              <a:t>In snmp-graph.properties:</a:t>
            </a:r>
          </a:p>
          <a:p>
            <a:endParaRPr lang="en-US" sz="2200">
              <a:latin typeface="Courier New" charset="0"/>
            </a:endParaRPr>
          </a:p>
          <a:p>
            <a:r>
              <a:rPr lang="en-US" sz="2200">
                <a:latin typeface="Courier New" charset="0"/>
              </a:rPr>
              <a:t>report.example.ebay.name=This an Ebay Auction</a:t>
            </a:r>
          </a:p>
          <a:p>
            <a:r>
              <a:rPr lang="en-US" sz="2200">
                <a:latin typeface="Courier New" charset="0"/>
              </a:rPr>
              <a:t>report.example.ebay.columns=ebayprice</a:t>
            </a:r>
          </a:p>
          <a:p>
            <a:r>
              <a:rPr lang="en-US" sz="2200">
                <a:latin typeface="Courier New" charset="0"/>
              </a:rPr>
              <a:t>report.example.ebay.type=nodeSnmp</a:t>
            </a:r>
          </a:p>
          <a:p>
            <a:r>
              <a:rPr lang="en-US" sz="2200">
                <a:latin typeface="Courier New" charset="0"/>
              </a:rPr>
              <a:t>report.example.ebay.command= \</a:t>
            </a:r>
          </a:p>
          <a:p>
            <a:r>
              <a:rPr lang="en-US" sz="2200">
                <a:latin typeface="Courier New" charset="0"/>
              </a:rPr>
              <a:t>  --title="The price of a Nexus One eBay Auction" \</a:t>
            </a:r>
          </a:p>
          <a:p>
            <a:r>
              <a:rPr lang="en-US" sz="2200">
                <a:latin typeface="Courier New" charset="0"/>
              </a:rPr>
              <a:t>  DEF:number={rrd1}:ebayprice:AVERAGE \</a:t>
            </a:r>
          </a:p>
          <a:p>
            <a:r>
              <a:rPr lang="en-US" sz="2200">
                <a:latin typeface="Courier New" charset="0"/>
              </a:rPr>
              <a:t>  LINE2:number#00A000:"Price" \</a:t>
            </a:r>
          </a:p>
          <a:p>
            <a:r>
              <a:rPr lang="en-US" sz="2200">
                <a:latin typeface="Courier New" charset="0"/>
              </a:rPr>
              <a:t>  GPRINT:number:AVERAGE:" Avg \\: %8.2lf %s" \</a:t>
            </a:r>
          </a:p>
          <a:p>
            <a:r>
              <a:rPr lang="en-US" sz="2200">
                <a:latin typeface="Courier New" charset="0"/>
              </a:rPr>
              <a:t>  GPRINT:number:MIN:"Min \\: %8.2lf %s" \</a:t>
            </a:r>
          </a:p>
          <a:p>
            <a:r>
              <a:rPr lang="en-US" sz="2200">
                <a:latin typeface="Courier New" charset="0"/>
              </a:rPr>
              <a:t>  GPRINT:number:MAX:"Max \\: %8.2lf %s\\n"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eBay Auction Graph</a:t>
            </a: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2492375"/>
            <a:ext cx="7672387" cy="276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Configure Thresholds</a:t>
            </a:r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113" y="2981325"/>
            <a:ext cx="9144001" cy="115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Severe Weather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438400" y="274320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hlinkClick r:id="rId2"/>
              </a:rPr>
              <a:t>Severe Weather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41325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457200" y="1604963"/>
            <a:ext cx="8229600" cy="4525962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The Wiki:</a:t>
            </a:r>
            <a:br>
              <a:rPr lang="en-US"/>
            </a:br>
            <a:r>
              <a:rPr lang="en-US"/>
              <a:t> </a:t>
            </a:r>
            <a:r>
              <a:rPr lang="en-US" sz="2800"/>
              <a:t>http://www.opennms.org/wiki/Mailing_lists 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The Mailing Lists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opennms-install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opennms-discuss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opennms-devel</a:t>
            </a:r>
          </a:p>
          <a:p>
            <a:pPr marL="741363" lvl="1" indent="-284163">
              <a:buFont typeface="Arial" charset="0"/>
              <a:buChar char="–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opennms-announce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IRC: #opennms on freenode.</a:t>
            </a:r>
          </a:p>
        </p:txBody>
      </p:sp>
      <p:sp>
        <p:nvSpPr>
          <p:cNvPr id="675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The OpenNMS Project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0663"/>
            <a:ext cx="8229600" cy="1250950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“</a:t>
            </a:r>
            <a:r>
              <a:rPr lang="en-US">
                <a:solidFill>
                  <a:srgbClr val="83CAFF"/>
                </a:solidFill>
              </a:rPr>
              <a:t>network management application platform</a:t>
            </a:r>
            <a:r>
              <a:rPr lang="en-US"/>
              <a:t>”</a:t>
            </a:r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9600" cy="4525962"/>
          </a:xfrm>
          <a:ln/>
        </p:spPr>
        <p:txBody>
          <a:bodyPr tIns="31752" anchor="ctr"/>
          <a:lstStyle/>
          <a:p>
            <a:pPr marL="0" indent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/>
              <a:t>The Architecture of OpenNMS has been designed to allow for easy integration of other tools, both proprietary and open.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73050"/>
            <a:ext cx="8229600" cy="1144588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“</a:t>
            </a:r>
            <a:r>
              <a:rPr lang="en-US">
                <a:solidFill>
                  <a:srgbClr val="7E0021"/>
                </a:solidFill>
              </a:rPr>
              <a:t>open source model</a:t>
            </a:r>
            <a:r>
              <a:rPr lang="en-US"/>
              <a:t>”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subTitle" idx="4294967295"/>
          </p:nvPr>
        </p:nvSpPr>
        <p:spPr>
          <a:xfrm>
            <a:off x="457200" y="1604963"/>
            <a:ext cx="8229600" cy="4525962"/>
          </a:xfrm>
          <a:ln/>
        </p:spPr>
        <p:txBody>
          <a:bodyPr tIns="31752" anchor="ctr"/>
          <a:lstStyle/>
          <a:p>
            <a:pPr marL="0" indent="0" algn="ctr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3600"/>
              <a:t>OpenNMS is published under the GPL and all components are licensed under an OSI-qualified free software license.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466725" y="1776413"/>
            <a:ext cx="8229600" cy="4657725"/>
          </a:xfrm>
          <a:ln/>
        </p:spPr>
        <p:txBody>
          <a:bodyPr tIns="22932"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/>
              <a:t>Provisioning: Both Automated Discovery and Directed Discovery.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/>
              <a:t>Event and Notification Management: Generate, receive, reduce and correlate various network alerts and feed them to a robust notification system.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/>
              <a:t>Service Assurance: Is a particular network service reachable and available?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sz="2600"/>
              <a:t>Performance Data Collection: Gather numeric data from across the network for display, trending and thresholding.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20663"/>
            <a:ext cx="8229600" cy="1250950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The Four Main Areas of OpenNMS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685800" y="508000"/>
            <a:ext cx="7772400" cy="1344613"/>
          </a:xfrm>
          <a:ln/>
        </p:spPr>
        <p:txBody>
          <a:bodyPr tIns="38808"/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/>
              <a:t>Let's Get This Sucker Installed</a:t>
            </a:r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85800" y="1981200"/>
            <a:ext cx="7772400" cy="4437063"/>
          </a:xfrm>
          <a:ln/>
        </p:spPr>
        <p:txBody>
          <a:bodyPr/>
          <a:lstStyle/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Java JDK (1.5 or higher)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PostgreSQL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jicmp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opennms-core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An opennms webapp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iplike</a:t>
            </a:r>
          </a:p>
          <a:p>
            <a:pPr marL="341313" indent="-341313">
              <a:buFont typeface="Arial" charset="0"/>
              <a:buChar char="•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/>
              <a:t>jrrd (optional)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2400" b="0" i="0" u="none" strike="noStrike" cap="none" normalizeH="0" baseline="0">
            <a:ln>
              <a:noFill/>
            </a:ln>
            <a:solidFill>
              <a:schemeClr val="bg1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6239</TotalTime>
  <Words>2485</Words>
  <Application>Microsoft Macintosh PowerPoint</Application>
  <PresentationFormat>On-screen Show (4:3)</PresentationFormat>
  <Paragraphs>362</Paragraphs>
  <Slides>59</Slides>
  <Notes>58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Times New Roman</vt:lpstr>
      <vt:lpstr>Arial</vt:lpstr>
      <vt:lpstr>ＭＳ Ｐゴシック</vt:lpstr>
      <vt:lpstr>Arial Unicode MS</vt:lpstr>
      <vt:lpstr>Lucida Grande</vt:lpstr>
      <vt:lpstr>Courier New</vt:lpstr>
      <vt:lpstr>Monaco</vt:lpstr>
      <vt:lpstr>Office Theme</vt:lpstr>
      <vt:lpstr>Office Theme</vt:lpstr>
      <vt:lpstr>Introduction to OpenNMS    SouthEast LinuxFest – 13 June 2010</vt:lpstr>
      <vt:lpstr>Agenda</vt:lpstr>
      <vt:lpstr>PowerPoint Presentation</vt:lpstr>
      <vt:lpstr>“world's first”</vt:lpstr>
      <vt:lpstr>“enterprise-grade”</vt:lpstr>
      <vt:lpstr>“network management application platform”</vt:lpstr>
      <vt:lpstr>“open source model”</vt:lpstr>
      <vt:lpstr>The Four Main Areas of OpenNMS</vt:lpstr>
      <vt:lpstr>Let's Get This Sucker Installed</vt:lpstr>
      <vt:lpstr>Packages Are Your Friend</vt:lpstr>
      <vt:lpstr>Where OpenNMS Stores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provisiond</vt:lpstr>
      <vt:lpstr>PowerPoint Presentation</vt:lpstr>
      <vt:lpstr>PowerPoint Presentation</vt:lpstr>
      <vt:lpstr>PowerPoint Presentation</vt:lpstr>
      <vt:lpstr>Events</vt:lpstr>
      <vt:lpstr>Event reduction</vt:lpstr>
      <vt:lpstr>Automations</vt:lpstr>
      <vt:lpstr>Automations</vt:lpstr>
      <vt:lpstr>Automations</vt:lpstr>
      <vt:lpstr>Correlation</vt:lpstr>
      <vt:lpstr>Create Custom Events</vt:lpstr>
      <vt:lpstr>Unique Event Identifier</vt:lpstr>
      <vt:lpstr>Create Custom UEIs</vt:lpstr>
      <vt:lpstr>Configure the UEI</vt:lpstr>
      <vt:lpstr>Create Custom UEIs</vt:lpstr>
      <vt:lpstr>Create Custom UEIs</vt:lpstr>
      <vt:lpstr>Notifications</vt:lpstr>
      <vt:lpstr>Service Assurance</vt:lpstr>
      <vt:lpstr>Adaptable Downtime Model</vt:lpstr>
      <vt:lpstr>PowerPoint Presentation</vt:lpstr>
      <vt:lpstr>Using Net-SNMP for SA</vt:lpstr>
      <vt:lpstr>PowerPoint Presentation</vt:lpstr>
      <vt:lpstr>PowerPoint Presentation</vt:lpstr>
      <vt:lpstr>PowerPoint Presentation</vt:lpstr>
      <vt:lpstr>Distributed Monitoring</vt:lpstr>
      <vt:lpstr>PowerPoint Presentation</vt:lpstr>
      <vt:lpstr>Surveillance Views</vt:lpstr>
      <vt:lpstr>Performance Data Collection</vt:lpstr>
      <vt:lpstr>Performance reports</vt:lpstr>
      <vt:lpstr>Tracking an eBay Auction</vt:lpstr>
      <vt:lpstr>Figure Out the RegEx</vt:lpstr>
      <vt:lpstr>Discovery and Collection</vt:lpstr>
      <vt:lpstr>Define HTTP Collection</vt:lpstr>
      <vt:lpstr>Create the Graph</vt:lpstr>
      <vt:lpstr>eBay Auction Graph</vt:lpstr>
      <vt:lpstr>Configure Thresholds</vt:lpstr>
      <vt:lpstr>Severe Weather</vt:lpstr>
      <vt:lpstr>The OpenNMS Project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OpenNMS Salt Lake City Training Class</dc:title>
  <dc:creator>Nope</dc:creator>
  <cp:lastModifiedBy>Corey Osman</cp:lastModifiedBy>
  <cp:revision>26</cp:revision>
  <cp:lastPrinted>2008-09-20T00:39:18Z</cp:lastPrinted>
  <dcterms:created xsi:type="dcterms:W3CDTF">2007-08-23T18:05:58Z</dcterms:created>
  <dcterms:modified xsi:type="dcterms:W3CDTF">2011-05-16T03:46:28Z</dcterms:modified>
</cp:coreProperties>
</file>